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sldIdLst>
    <p:sldId id="266" r:id="rId2"/>
    <p:sldId id="256" r:id="rId3"/>
    <p:sldId id="274" r:id="rId4"/>
    <p:sldId id="292" r:id="rId5"/>
    <p:sldId id="257" r:id="rId6"/>
    <p:sldId id="296" r:id="rId7"/>
    <p:sldId id="298" r:id="rId8"/>
    <p:sldId id="299" r:id="rId9"/>
    <p:sldId id="300" r:id="rId10"/>
    <p:sldId id="275" r:id="rId11"/>
    <p:sldId id="279" r:id="rId12"/>
    <p:sldId id="301" r:id="rId13"/>
    <p:sldId id="303" r:id="rId14"/>
    <p:sldId id="302" r:id="rId15"/>
    <p:sldId id="304" r:id="rId16"/>
    <p:sldId id="305" r:id="rId17"/>
    <p:sldId id="306" r:id="rId18"/>
    <p:sldId id="307" r:id="rId19"/>
    <p:sldId id="308" r:id="rId20"/>
    <p:sldId id="309" r:id="rId21"/>
    <p:sldId id="310" r:id="rId22"/>
    <p:sldId id="311" r:id="rId23"/>
    <p:sldId id="268" r:id="rId24"/>
    <p:sldId id="263" r:id="rId25"/>
    <p:sldId id="26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860" autoAdjust="0"/>
  </p:normalViewPr>
  <p:slideViewPr>
    <p:cSldViewPr>
      <p:cViewPr varScale="1">
        <p:scale>
          <a:sx n="40" d="100"/>
          <a:sy n="40" d="100"/>
        </p:scale>
        <p:origin x="-195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BA2AA-440E-47F8-A148-52A358EB76E5}" type="datetimeFigureOut">
              <a:rPr lang="en-US" smtClean="0"/>
              <a:t>5/6/2013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37167E-DFFB-4F8C-8CE9-8181763B4D38}" type="slidenum">
              <a:rPr lang="en-US" smtClean="0"/>
              <a:t>‹#›</a:t>
            </a:fld>
            <a:endParaRPr lang="en-US" dirty="0"/>
          </a:p>
        </p:txBody>
      </p:sp>
    </p:spTree>
    <p:extLst>
      <p:ext uri="{BB962C8B-B14F-4D97-AF65-F5344CB8AC3E}">
        <p14:creationId xmlns:p14="http://schemas.microsoft.com/office/powerpoint/2010/main" val="1352475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Your never too old to remain active in your life. Too often, inactivity is the cause of many negative thoughts and outcomes (such as poor health or financial problems). You can take small steps to be more active physically and fiscally.  The more active you are, the healthier you will likely feel and the more aware you will be of your finances!  When your physical, emotional, financial, and social health is in order you can be an active participant in your life and enjoy life to its fullest. None of us are sure how much time we have left – might as well enjoy every last minute we can! You can embrace life and live it to its fullest, enjoy every waking minute, and live within your boundaries.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2</a:t>
            </a:fld>
            <a:endParaRPr lang="en-US" dirty="0"/>
          </a:p>
        </p:txBody>
      </p:sp>
    </p:spTree>
    <p:extLst>
      <p:ext uri="{BB962C8B-B14F-4D97-AF65-F5344CB8AC3E}">
        <p14:creationId xmlns:p14="http://schemas.microsoft.com/office/powerpoint/2010/main" val="4061270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50</a:t>
            </a:r>
          </a:p>
          <a:p>
            <a:pPr marL="171450" indent="-171450">
              <a:buFont typeface="Arial" pitchFamily="34" charset="0"/>
              <a:buChar char="•"/>
            </a:pPr>
            <a:r>
              <a:rPr lang="en-US" sz="1200" kern="1200" dirty="0" smtClean="0">
                <a:solidFill>
                  <a:schemeClr val="tx1"/>
                </a:solidFill>
                <a:effectLst/>
                <a:latin typeface="+mn-lt"/>
                <a:ea typeface="+mn-ea"/>
                <a:cs typeface="+mn-cs"/>
              </a:rPr>
              <a:t>Eligibility for retirement savings plan catch-up contributions (up to $5,500 for tax-deferred employer plans such as 401(k)s and 403(b)s and $1,000 for IRAs in 2013)</a:t>
            </a:r>
          </a:p>
          <a:p>
            <a:pPr marL="171450" indent="-171450">
              <a:buFont typeface="Arial" pitchFamily="34" charset="0"/>
              <a:buChar char="•"/>
            </a:pPr>
            <a:r>
              <a:rPr lang="en-US" sz="1200" kern="1200" dirty="0" smtClean="0">
                <a:solidFill>
                  <a:schemeClr val="tx1"/>
                </a:solidFill>
                <a:effectLst/>
                <a:latin typeface="+mn-lt"/>
                <a:ea typeface="+mn-ea"/>
                <a:cs typeface="+mn-cs"/>
              </a:rPr>
              <a:t>Eligibility for Social Security survivor’s retirement benefits by disabled widows and widowers</a:t>
            </a:r>
          </a:p>
          <a:p>
            <a:pPr marL="171450" indent="-171450">
              <a:buFont typeface="Arial" pitchFamily="34" charset="0"/>
              <a:buChar char="•"/>
            </a:pPr>
            <a:r>
              <a:rPr lang="en-US" sz="1200" kern="1200" dirty="0" smtClean="0">
                <a:solidFill>
                  <a:schemeClr val="tx1"/>
                </a:solidFill>
                <a:effectLst/>
                <a:latin typeface="+mn-lt"/>
                <a:ea typeface="+mn-ea"/>
                <a:cs typeface="+mn-cs"/>
              </a:rPr>
              <a:t>Eligibility to join AARP, which provides access to product and travel discounts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11</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55</a:t>
            </a:r>
          </a:p>
          <a:p>
            <a:pPr marL="171450" indent="-171450">
              <a:buFont typeface="Arial" pitchFamily="34" charset="0"/>
              <a:buChar char="•"/>
            </a:pPr>
            <a:r>
              <a:rPr lang="en-US" sz="1200" kern="1200" dirty="0" smtClean="0">
                <a:solidFill>
                  <a:schemeClr val="tx1"/>
                </a:solidFill>
                <a:effectLst/>
                <a:latin typeface="+mn-lt"/>
                <a:ea typeface="+mn-ea"/>
                <a:cs typeface="+mn-cs"/>
              </a:rPr>
              <a:t>Eligibility for penalty-free employer retirement savings plan withdrawals if you leave a job (taxes, of course, would be owed and this provision does not apply to traditional IRAs)</a:t>
            </a:r>
          </a:p>
          <a:p>
            <a:pPr marL="171450" indent="-171450">
              <a:buFont typeface="Arial" pitchFamily="34" charset="0"/>
              <a:buChar char="•"/>
            </a:pPr>
            <a:r>
              <a:rPr lang="en-US" sz="1200" kern="1200" dirty="0" smtClean="0">
                <a:solidFill>
                  <a:schemeClr val="tx1"/>
                </a:solidFill>
                <a:effectLst/>
                <a:latin typeface="+mn-lt"/>
                <a:ea typeface="+mn-ea"/>
                <a:cs typeface="+mn-cs"/>
              </a:rPr>
              <a:t>Eligibility for “senior discounts” from many stores, restaurants, and other businesses</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12</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55 to 60</a:t>
            </a:r>
          </a:p>
          <a:p>
            <a:pPr marL="171450" indent="-171450">
              <a:buFont typeface="Arial" pitchFamily="34" charset="0"/>
              <a:buChar char="•"/>
            </a:pPr>
            <a:r>
              <a:rPr lang="en-US" sz="1200" kern="1200" dirty="0" smtClean="0">
                <a:solidFill>
                  <a:schemeClr val="tx1"/>
                </a:solidFill>
                <a:effectLst/>
                <a:latin typeface="+mn-lt"/>
                <a:ea typeface="+mn-ea"/>
                <a:cs typeface="+mn-cs"/>
              </a:rPr>
              <a:t>Eligibility to retire from many public sector pension plans with 25 to 30 years of service</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13</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59 ½</a:t>
            </a:r>
          </a:p>
          <a:p>
            <a:pPr marL="171450" indent="-171450">
              <a:buFont typeface="Arial" pitchFamily="34" charset="0"/>
              <a:buChar char="•"/>
            </a:pPr>
            <a:r>
              <a:rPr lang="en-US" sz="1200" kern="1200" dirty="0" smtClean="0">
                <a:solidFill>
                  <a:schemeClr val="tx1"/>
                </a:solidFill>
                <a:effectLst/>
                <a:latin typeface="+mn-lt"/>
                <a:ea typeface="+mn-ea"/>
                <a:cs typeface="+mn-cs"/>
              </a:rPr>
              <a:t>Eligibility to make withdrawals from a traditional IRA and/or tax deferred employer plan without paying the 10% penalty</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14</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60</a:t>
            </a:r>
          </a:p>
          <a:p>
            <a:pPr marL="171450" indent="-171450">
              <a:buFont typeface="Arial" pitchFamily="34" charset="0"/>
              <a:buChar char="•"/>
            </a:pPr>
            <a:r>
              <a:rPr lang="en-US" sz="1200" kern="1200" dirty="0" smtClean="0">
                <a:solidFill>
                  <a:schemeClr val="tx1"/>
                </a:solidFill>
                <a:effectLst/>
                <a:latin typeface="+mn-lt"/>
                <a:ea typeface="+mn-ea"/>
                <a:cs typeface="+mn-cs"/>
              </a:rPr>
              <a:t>Eligibility for Social Security survivor’s benefits by widows and widowers (unless disabled)</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15</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62</a:t>
            </a:r>
          </a:p>
          <a:p>
            <a:pPr marL="171450" indent="-171450">
              <a:buFont typeface="Arial" pitchFamily="34" charset="0"/>
              <a:buChar char="•"/>
            </a:pPr>
            <a:r>
              <a:rPr lang="en-US" sz="1200" kern="1200" dirty="0" smtClean="0">
                <a:solidFill>
                  <a:schemeClr val="tx1"/>
                </a:solidFill>
                <a:effectLst/>
                <a:latin typeface="+mn-lt"/>
                <a:ea typeface="+mn-ea"/>
                <a:cs typeface="+mn-cs"/>
              </a:rPr>
              <a:t>Eligibility to claim a reduced (20% to 30%, depending on age) Social Security benefit</a:t>
            </a:r>
          </a:p>
          <a:p>
            <a:pPr marL="171450" indent="-171450">
              <a:buFont typeface="Arial" pitchFamily="34" charset="0"/>
              <a:buChar char="•"/>
            </a:pPr>
            <a:r>
              <a:rPr lang="en-US" sz="1200" kern="1200" dirty="0" smtClean="0">
                <a:solidFill>
                  <a:schemeClr val="tx1"/>
                </a:solidFill>
                <a:effectLst/>
                <a:latin typeface="+mn-lt"/>
                <a:ea typeface="+mn-ea"/>
                <a:cs typeface="+mn-cs"/>
              </a:rPr>
              <a:t>Eligibility to apply for a reverse mortgage</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16</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62 </a:t>
            </a:r>
            <a:r>
              <a:rPr lang="en-US" sz="1200" kern="1200" dirty="0" smtClean="0">
                <a:solidFill>
                  <a:schemeClr val="tx1"/>
                </a:solidFill>
                <a:effectLst/>
                <a:latin typeface="+mn-lt"/>
                <a:ea typeface="+mn-ea"/>
                <a:cs typeface="+mn-cs"/>
              </a:rPr>
              <a:t>to Full Retirement Age (FRA)</a:t>
            </a:r>
          </a:p>
          <a:p>
            <a:pPr marL="171450" indent="-171450">
              <a:buFont typeface="Arial" pitchFamily="34" charset="0"/>
              <a:buChar char="•"/>
            </a:pPr>
            <a:r>
              <a:rPr lang="en-US" sz="1200" kern="1200" dirty="0" smtClean="0">
                <a:solidFill>
                  <a:schemeClr val="tx1"/>
                </a:solidFill>
                <a:effectLst/>
                <a:latin typeface="+mn-lt"/>
                <a:ea typeface="+mn-ea"/>
                <a:cs typeface="+mn-cs"/>
              </a:rPr>
              <a:t>Time span (depending upon year of birth) that the Social Security earnings limit applies (beneficiaries will lose $1 in benefits for every $2 over the annual threshold amount)</a:t>
            </a:r>
          </a:p>
          <a:p>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17</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63 ½</a:t>
            </a:r>
          </a:p>
          <a:p>
            <a:pPr marL="171450" indent="-171450">
              <a:buFont typeface="Arial" pitchFamily="34" charset="0"/>
              <a:buChar char="•"/>
            </a:pPr>
            <a:r>
              <a:rPr lang="en-US" sz="1200" kern="1200" dirty="0" smtClean="0">
                <a:solidFill>
                  <a:schemeClr val="tx1"/>
                </a:solidFill>
                <a:effectLst/>
                <a:latin typeface="+mn-lt"/>
                <a:ea typeface="+mn-ea"/>
                <a:cs typeface="+mn-cs"/>
              </a:rPr>
              <a:t>Age to claim COBRA benefits for 18 months prior to eligibility for Medicare (if qualified)</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18</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65</a:t>
            </a:r>
          </a:p>
          <a:p>
            <a:pPr marL="171450" indent="-171450">
              <a:buFont typeface="Arial" pitchFamily="34" charset="0"/>
              <a:buChar char="•"/>
            </a:pPr>
            <a:r>
              <a:rPr lang="en-US" sz="1200" kern="1200" dirty="0" smtClean="0">
                <a:solidFill>
                  <a:schemeClr val="tx1"/>
                </a:solidFill>
                <a:effectLst/>
                <a:latin typeface="+mn-lt"/>
                <a:ea typeface="+mn-ea"/>
                <a:cs typeface="+mn-cs"/>
              </a:rPr>
              <a:t>Eligibility to claim Medicare benefits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19</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65 to 67</a:t>
            </a:r>
          </a:p>
          <a:p>
            <a:pPr marL="171450" indent="-171450">
              <a:buFont typeface="Arial" pitchFamily="34" charset="0"/>
              <a:buChar char="•"/>
            </a:pPr>
            <a:r>
              <a:rPr lang="en-US" sz="1200" kern="1200" dirty="0" smtClean="0">
                <a:solidFill>
                  <a:schemeClr val="tx1"/>
                </a:solidFill>
                <a:effectLst/>
                <a:latin typeface="+mn-lt"/>
                <a:ea typeface="+mn-ea"/>
                <a:cs typeface="+mn-cs"/>
              </a:rPr>
              <a:t>Full retirement age (depending upon year of birth) for eligibility for a full (unreduced) Social Security retirement benefit</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20</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little things we can do, small steps we can take to make sure that we are living life to its fullest and healthiest.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3</a:t>
            </a:fld>
            <a:endParaRPr lang="en-US" dirty="0"/>
          </a:p>
        </p:txBody>
      </p:sp>
    </p:spTree>
    <p:extLst>
      <p:ext uri="{BB962C8B-B14F-4D97-AF65-F5344CB8AC3E}">
        <p14:creationId xmlns:p14="http://schemas.microsoft.com/office/powerpoint/2010/main" val="4010422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70</a:t>
            </a:r>
          </a:p>
          <a:p>
            <a:pPr marL="171450" indent="-171450">
              <a:buFont typeface="Arial" pitchFamily="34" charset="0"/>
              <a:buChar char="•"/>
            </a:pPr>
            <a:r>
              <a:rPr lang="en-US" sz="1200" kern="1200" dirty="0" smtClean="0">
                <a:solidFill>
                  <a:schemeClr val="tx1"/>
                </a:solidFill>
                <a:effectLst/>
                <a:latin typeface="+mn-lt"/>
                <a:ea typeface="+mn-ea"/>
                <a:cs typeface="+mn-cs"/>
              </a:rPr>
              <a:t>Maximum age for eligibility to receive Social Security delayed retirement credits (8% per year for those born in 1943 or later)</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21</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Milestone Age and Description of Milestone Event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70 ½</a:t>
            </a:r>
          </a:p>
          <a:p>
            <a:pPr marL="171450" indent="-171450">
              <a:buFont typeface="Arial" pitchFamily="34" charset="0"/>
              <a:buChar char="•"/>
            </a:pPr>
            <a:r>
              <a:rPr lang="en-US" sz="1200" kern="1200" dirty="0" smtClean="0">
                <a:solidFill>
                  <a:schemeClr val="tx1"/>
                </a:solidFill>
                <a:effectLst/>
                <a:latin typeface="+mn-lt"/>
                <a:ea typeface="+mn-ea"/>
                <a:cs typeface="+mn-cs"/>
              </a:rPr>
              <a:t>Age at which mandatory withdrawals from retirement savings accounts (except Roth IRAs) must begin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22</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23</a:t>
            </a:fld>
            <a:endParaRPr lang="en-US" dirty="0"/>
          </a:p>
        </p:txBody>
      </p:sp>
    </p:spTree>
    <p:extLst>
      <p:ext uri="{BB962C8B-B14F-4D97-AF65-F5344CB8AC3E}">
        <p14:creationId xmlns:p14="http://schemas.microsoft.com/office/powerpoint/2010/main" val="619706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YOU WILL NEED</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Test Your Aging Knowledge Handout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INSTRUCTIONS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1. Distribute handouts to participants</a:t>
            </a:r>
          </a:p>
          <a:p>
            <a:r>
              <a:rPr lang="en-US" sz="1200" kern="1200" dirty="0" smtClean="0">
                <a:solidFill>
                  <a:schemeClr val="tx1"/>
                </a:solidFill>
                <a:effectLst/>
                <a:latin typeface="+mn-lt"/>
                <a:ea typeface="+mn-ea"/>
                <a:cs typeface="+mn-cs"/>
              </a:rPr>
              <a:t>2. Ask participants to complete the quiz.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DISCUSSION PROMPTS</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Discuss the quiz answers and aging misconceptions.</a:t>
            </a:r>
          </a:p>
          <a:p>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24</a:t>
            </a:fld>
            <a:endParaRPr lang="en-US" dirty="0"/>
          </a:p>
        </p:txBody>
      </p:sp>
    </p:spTree>
    <p:extLst>
      <p:ext uri="{BB962C8B-B14F-4D97-AF65-F5344CB8AC3E}">
        <p14:creationId xmlns:p14="http://schemas.microsoft.com/office/powerpoint/2010/main" val="9843829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a:t>Small Steps to Health and Wealth</a:t>
            </a:r>
          </a:p>
        </p:txBody>
      </p:sp>
      <p:sp>
        <p:nvSpPr>
          <p:cNvPr id="5" name="Rectangle 7"/>
          <p:cNvSpPr>
            <a:spLocks noGrp="1" noChangeArrowheads="1"/>
          </p:cNvSpPr>
          <p:nvPr>
            <p:ph type="sldNum" sz="quarter" idx="5"/>
          </p:nvPr>
        </p:nvSpPr>
        <p:spPr>
          <a:ln/>
        </p:spPr>
        <p:txBody>
          <a:bodyPr/>
          <a:lstStyle/>
          <a:p>
            <a:fld id="{EB9752F8-7B31-4E6A-90E2-D332F93D50C9}" type="slidenum">
              <a:rPr lang="en-US"/>
              <a:pPr/>
              <a:t>25</a:t>
            </a:fld>
            <a:endParaRPr lang="en-US" dirty="0"/>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xfrm>
            <a:off x="441462" y="4313631"/>
            <a:ext cx="5665438" cy="4114640"/>
          </a:xfrm>
        </p:spPr>
        <p:txBody>
          <a:bodyPr/>
          <a:lstStyle/>
          <a:p>
            <a:pPr>
              <a:spcBef>
                <a:spcPct val="20000"/>
              </a:spcBef>
            </a:pPr>
            <a:r>
              <a:rPr lang="en-US" dirty="0"/>
              <a:t>Best of luck to everyone.</a:t>
            </a:r>
          </a:p>
          <a:p>
            <a:pPr>
              <a:spcBef>
                <a:spcPct val="20000"/>
              </a:spcBef>
            </a:pPr>
            <a:r>
              <a:rPr lang="en-US" dirty="0"/>
              <a:t>Be healthy, wealthy, and happy.</a:t>
            </a:r>
          </a:p>
          <a:p>
            <a:pPr>
              <a:spcBef>
                <a:spcPct val="20000"/>
              </a:spcBef>
            </a:pPr>
            <a:r>
              <a:rPr lang="en-US" dirty="0"/>
              <a:t>Don’t rely on luck, alone, however.  Take charge of your future.</a:t>
            </a:r>
          </a:p>
          <a:p>
            <a:pPr>
              <a:spcBef>
                <a:spcPct val="20000"/>
              </a:spcBef>
            </a:pPr>
            <a:endParaRPr lang="en-US" dirty="0"/>
          </a:p>
          <a:p>
            <a:pPr>
              <a:spcBef>
                <a:spcPct val="20000"/>
              </a:spcBef>
            </a:pPr>
            <a:r>
              <a:rPr lang="en-US" dirty="0"/>
              <a:t>What you do with the information provided in the </a:t>
            </a:r>
            <a:r>
              <a:rPr lang="en-US" i="1" dirty="0"/>
              <a:t>Small Steps to Health and </a:t>
            </a:r>
            <a:r>
              <a:rPr lang="en-US" i="1" dirty="0" smtClean="0"/>
              <a:t>Wealth for Older Adults </a:t>
            </a:r>
            <a:r>
              <a:rPr lang="en-US" dirty="0" smtClean="0"/>
              <a:t>program </a:t>
            </a:r>
            <a:r>
              <a:rPr lang="en-US" dirty="0"/>
              <a:t>is up to you.</a:t>
            </a:r>
          </a:p>
          <a:p>
            <a:pPr>
              <a:spcBef>
                <a:spcPct val="20000"/>
              </a:spcBef>
            </a:pPr>
            <a:endParaRPr lang="en-US" dirty="0"/>
          </a:p>
          <a:p>
            <a:pPr>
              <a:spcBef>
                <a:spcPct val="20000"/>
              </a:spcBef>
            </a:pPr>
            <a:r>
              <a:rPr lang="en-US" dirty="0"/>
              <a:t/>
            </a:r>
            <a:br>
              <a:rPr lang="en-US" dirty="0"/>
            </a:b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Invigorate your life!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When you feel rejuvenated and energized you are excited about life and get to experience wonderful things! When your body and mind are aware and stimulated, you can live life to the fullest.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Staying awake and energized is the way to enjoy your life! Many people as they get older spend more time sleeping, relaxed, depressed, and lethargic. Although sleep is very important, when you are awake – stay awake!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Be involved in something you love! Be an active participant in your life.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Every week we can: do our favorite hobby, read a book or magazine, watch a good movie, visit the park, volunteer, do something we love, have dinner with our loved ones, cook a healthy meal, stretch our bodies, visit close friends and family members, be appreciative, and value our strengths.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4</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Take small steps to step up your health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When you are starting to become more physically active, it can seem to take a lot of time and energy. But once you are active and get into a routine that works for you, it can become fun and enjoyable!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Just because our bodies may stop us from running a marathon, does not mean that we can’t take a walk around the park, the neighborhood, or even to our back yard and feel great about it! Know your limits but be able to enjoy what you can do within your boundaries. </a:t>
            </a:r>
          </a:p>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Each and every day we can: wash our hands, buckle up, protect our skin, read food labels, check our body for lumps and sores, eat healthy, take a break, take a nap, ask questions, go for a walk, call a friend, write a letter, and tell someone you love them! (CDC, 2012) </a:t>
            </a:r>
          </a:p>
          <a:p>
            <a:pPr marL="0" indent="0">
              <a:buFont typeface="Arial" pitchFamily="34" charset="0"/>
              <a:buNone/>
            </a:pP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5</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Checking height and weight</a:t>
            </a:r>
          </a:p>
          <a:p>
            <a:pPr marL="171450" indent="-171450">
              <a:buFont typeface="Arial" pitchFamily="34" charset="0"/>
              <a:buChar char="•"/>
            </a:pPr>
            <a:r>
              <a:rPr lang="en-US" sz="1200" kern="1200" dirty="0" smtClean="0">
                <a:solidFill>
                  <a:schemeClr val="tx1"/>
                </a:solidFill>
                <a:effectLst/>
                <a:latin typeface="+mn-lt"/>
                <a:ea typeface="+mn-ea"/>
                <a:cs typeface="+mn-cs"/>
              </a:rPr>
              <a:t>Checking body mass index (BMI)</a:t>
            </a:r>
          </a:p>
          <a:p>
            <a:pPr marL="171450" indent="-171450">
              <a:buFont typeface="Arial" pitchFamily="34" charset="0"/>
              <a:buChar char="•"/>
            </a:pPr>
            <a:r>
              <a:rPr lang="en-US" sz="1200" kern="1200" dirty="0" smtClean="0">
                <a:solidFill>
                  <a:schemeClr val="tx1"/>
                </a:solidFill>
                <a:effectLst/>
                <a:latin typeface="+mn-lt"/>
                <a:ea typeface="+mn-ea"/>
                <a:cs typeface="+mn-cs"/>
              </a:rPr>
              <a:t>Screening for alcohol and tobacco use</a:t>
            </a:r>
          </a:p>
          <a:p>
            <a:pPr marL="171450" indent="-171450">
              <a:buFont typeface="Arial" pitchFamily="34" charset="0"/>
              <a:buChar char="•"/>
            </a:pPr>
            <a:r>
              <a:rPr lang="en-US" sz="1200" kern="1200" dirty="0" smtClean="0">
                <a:solidFill>
                  <a:schemeClr val="tx1"/>
                </a:solidFill>
                <a:effectLst/>
                <a:latin typeface="+mn-lt"/>
                <a:ea typeface="+mn-ea"/>
                <a:cs typeface="+mn-cs"/>
              </a:rPr>
              <a:t>Screening for depression</a:t>
            </a:r>
          </a:p>
          <a:p>
            <a:pPr marL="171450" indent="-171450">
              <a:buFont typeface="Arial" pitchFamily="34" charset="0"/>
              <a:buChar char="•"/>
            </a:pPr>
            <a:r>
              <a:rPr lang="en-US" sz="1200" kern="1200" dirty="0" smtClean="0">
                <a:solidFill>
                  <a:schemeClr val="tx1"/>
                </a:solidFill>
                <a:effectLst/>
                <a:latin typeface="+mn-lt"/>
                <a:ea typeface="+mn-ea"/>
                <a:cs typeface="+mn-cs"/>
              </a:rPr>
              <a:t>Screening for the risk of falls</a:t>
            </a:r>
          </a:p>
          <a:p>
            <a:pPr marL="171450" indent="-171450">
              <a:buFont typeface="Arial" pitchFamily="34" charset="0"/>
              <a:buChar char="•"/>
            </a:pPr>
            <a:r>
              <a:rPr lang="en-US" sz="1200" kern="1200" dirty="0" smtClean="0">
                <a:solidFill>
                  <a:schemeClr val="tx1"/>
                </a:solidFill>
                <a:effectLst/>
                <a:latin typeface="+mn-lt"/>
                <a:ea typeface="+mn-ea"/>
                <a:cs typeface="+mn-cs"/>
              </a:rPr>
              <a:t>Discussing medication interactions</a:t>
            </a:r>
          </a:p>
          <a:p>
            <a:pPr marL="171450" indent="-171450">
              <a:buFont typeface="Arial" pitchFamily="34" charset="0"/>
              <a:buChar char="•"/>
            </a:pPr>
            <a:r>
              <a:rPr lang="en-US" sz="1200" kern="1200" dirty="0" smtClean="0">
                <a:solidFill>
                  <a:schemeClr val="tx1"/>
                </a:solidFill>
                <a:effectLst/>
                <a:latin typeface="+mn-lt"/>
                <a:ea typeface="+mn-ea"/>
                <a:cs typeface="+mn-cs"/>
              </a:rPr>
              <a:t>Screening for hearing loss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6</a:t>
            </a:fld>
            <a:endParaRPr lang="en-US" dirty="0"/>
          </a:p>
        </p:txBody>
      </p:sp>
    </p:spTree>
    <p:extLst>
      <p:ext uri="{BB962C8B-B14F-4D97-AF65-F5344CB8AC3E}">
        <p14:creationId xmlns:p14="http://schemas.microsoft.com/office/powerpoint/2010/main" val="3679122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your preventive health care annual visit, there are other specific times when you should see your health care provider. This is only provided for information purposes and you should consult your health care provider. General, age-specific health screening guidelines are as follows:</a:t>
            </a:r>
          </a:p>
          <a:p>
            <a:r>
              <a:rPr lang="en-US" sz="1200" kern="1200" dirty="0" smtClean="0">
                <a:solidFill>
                  <a:schemeClr val="tx1"/>
                </a:solidFill>
                <a:effectLst/>
                <a:latin typeface="+mn-lt"/>
                <a:ea typeface="+mn-ea"/>
                <a:cs typeface="+mn-cs"/>
              </a:rPr>
              <a:t> </a:t>
            </a:r>
          </a:p>
          <a:p>
            <a:r>
              <a:rPr lang="en-US" sz="1200" b="1" u="sng" kern="1200" dirty="0" smtClean="0">
                <a:solidFill>
                  <a:schemeClr val="tx1"/>
                </a:solidFill>
                <a:effectLst/>
                <a:latin typeface="+mn-lt"/>
                <a:ea typeface="+mn-ea"/>
                <a:cs typeface="+mn-cs"/>
              </a:rPr>
              <a:t>Health Milestones: Screening – Over Age 65 </a:t>
            </a:r>
            <a:r>
              <a:rPr lang="en-US" sz="1200" b="1" kern="1200" dirty="0" smtClean="0">
                <a:solidFill>
                  <a:schemeClr val="tx1"/>
                </a:solidFill>
                <a:effectLst/>
                <a:latin typeface="+mn-lt"/>
                <a:ea typeface="+mn-ea"/>
                <a:cs typeface="+mn-cs"/>
              </a:rPr>
              <a:t>(MedLine Plus, 2013)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Blood pressure screening:</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Have your blood pressure checked every year.</a:t>
            </a:r>
          </a:p>
          <a:p>
            <a:pPr marL="171450" indent="-171450">
              <a:buFont typeface="Arial" pitchFamily="34" charset="0"/>
              <a:buChar char="•"/>
            </a:pPr>
            <a:r>
              <a:rPr lang="en-US" sz="1200" kern="1200" dirty="0" smtClean="0">
                <a:solidFill>
                  <a:schemeClr val="tx1"/>
                </a:solidFill>
                <a:effectLst/>
                <a:latin typeface="+mn-lt"/>
                <a:ea typeface="+mn-ea"/>
                <a:cs typeface="+mn-cs"/>
              </a:rPr>
              <a:t>If you have diabetes, heart disease, kidney problems, or certain other conditions, you may need to be watched more closely.</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Cholesterol screening:</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If your cholesterol level is normal, have it rechecked every 5 years.</a:t>
            </a:r>
          </a:p>
          <a:p>
            <a:pPr marL="171450" indent="-171450">
              <a:buFont typeface="Arial" pitchFamily="34" charset="0"/>
              <a:buChar char="•"/>
            </a:pPr>
            <a:r>
              <a:rPr lang="en-US" sz="1200" kern="1200" dirty="0" smtClean="0">
                <a:solidFill>
                  <a:schemeClr val="tx1"/>
                </a:solidFill>
                <a:effectLst/>
                <a:latin typeface="+mn-lt"/>
                <a:ea typeface="+mn-ea"/>
                <a:cs typeface="+mn-cs"/>
              </a:rPr>
              <a:t>If you have diabetes, heart disease, kidney problems, or certain other conditions, you may need to be monitored more closely.</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Dental exam</a:t>
            </a:r>
            <a:r>
              <a:rPr lang="en-US" sz="1200" kern="1200" dirty="0" smtClean="0">
                <a:solidFill>
                  <a:schemeClr val="tx1"/>
                </a:solidFill>
                <a:effectLst/>
                <a:latin typeface="+mn-lt"/>
                <a:ea typeface="+mn-ea"/>
                <a:cs typeface="+mn-cs"/>
              </a:rPr>
              <a:t>:</a:t>
            </a:r>
          </a:p>
          <a:p>
            <a:pPr marL="171450" indent="-171450">
              <a:buFont typeface="Arial" pitchFamily="34" charset="0"/>
              <a:buChar char="•"/>
            </a:pPr>
            <a:r>
              <a:rPr lang="en-US" sz="1200" kern="1200" dirty="0" smtClean="0">
                <a:solidFill>
                  <a:schemeClr val="tx1"/>
                </a:solidFill>
                <a:effectLst/>
                <a:latin typeface="+mn-lt"/>
                <a:ea typeface="+mn-ea"/>
                <a:cs typeface="+mn-cs"/>
              </a:rPr>
              <a:t>Go to the dentist every year for an exam and cleaning.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Eye exam</a:t>
            </a:r>
            <a:r>
              <a:rPr lang="en-US" sz="1200" kern="1200" dirty="0" smtClean="0">
                <a:solidFill>
                  <a:schemeClr val="tx1"/>
                </a:solidFill>
                <a:effectLst/>
                <a:latin typeface="+mn-lt"/>
                <a:ea typeface="+mn-ea"/>
                <a:cs typeface="+mn-cs"/>
              </a:rPr>
              <a:t>:</a:t>
            </a:r>
          </a:p>
          <a:p>
            <a:pPr marL="171450" indent="-171450">
              <a:buFont typeface="Arial" pitchFamily="34" charset="0"/>
              <a:buChar char="•"/>
            </a:pPr>
            <a:r>
              <a:rPr lang="en-US" sz="1200" kern="1200" dirty="0" smtClean="0">
                <a:solidFill>
                  <a:schemeClr val="tx1"/>
                </a:solidFill>
                <a:effectLst/>
                <a:latin typeface="+mn-lt"/>
                <a:ea typeface="+mn-ea"/>
                <a:cs typeface="+mn-cs"/>
              </a:rPr>
              <a:t>Have an eye exam every 2 years, make sure your health care provider checks for glaucoma.</a:t>
            </a:r>
          </a:p>
          <a:p>
            <a:pPr marL="0" indent="0">
              <a:buFont typeface="Arial" pitchFamily="34" charset="0"/>
              <a:buNone/>
            </a:pPr>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Immunizations</a:t>
            </a:r>
            <a:r>
              <a:rPr lang="en-US" sz="1200" kern="1200" dirty="0" smtClean="0">
                <a:solidFill>
                  <a:schemeClr val="tx1"/>
                </a:solidFill>
                <a:effectLst/>
                <a:latin typeface="+mn-lt"/>
                <a:ea typeface="+mn-ea"/>
                <a:cs typeface="+mn-cs"/>
              </a:rPr>
              <a:t>:</a:t>
            </a:r>
          </a:p>
          <a:p>
            <a:pPr marL="171450" indent="-171450">
              <a:buFont typeface="Arial" pitchFamily="34" charset="0"/>
              <a:buChar char="•"/>
            </a:pPr>
            <a:r>
              <a:rPr lang="en-US" sz="1200" kern="1200" dirty="0" smtClean="0">
                <a:solidFill>
                  <a:schemeClr val="tx1"/>
                </a:solidFill>
                <a:effectLst/>
                <a:latin typeface="+mn-lt"/>
                <a:ea typeface="+mn-ea"/>
                <a:cs typeface="+mn-cs"/>
              </a:rPr>
              <a:t>If you are over 65, get a pneumococcal vaccine if you have never had before, or if you received one more than 5 years before you turned 65.</a:t>
            </a:r>
          </a:p>
          <a:p>
            <a:pPr marL="171450" indent="-171450">
              <a:buFont typeface="Arial" pitchFamily="34" charset="0"/>
              <a:buChar char="•"/>
            </a:pPr>
            <a:r>
              <a:rPr lang="en-US" sz="1200" kern="1200" dirty="0" smtClean="0">
                <a:solidFill>
                  <a:schemeClr val="tx1"/>
                </a:solidFill>
                <a:effectLst/>
                <a:latin typeface="+mn-lt"/>
                <a:ea typeface="+mn-ea"/>
                <a:cs typeface="+mn-cs"/>
              </a:rPr>
              <a:t>Get a flu shot every year.</a:t>
            </a:r>
          </a:p>
          <a:p>
            <a:pPr marL="171450" indent="-171450">
              <a:buFont typeface="Arial" pitchFamily="34" charset="0"/>
              <a:buChar char="•"/>
            </a:pPr>
            <a:r>
              <a:rPr lang="en-US" sz="1200" kern="1200" dirty="0" smtClean="0">
                <a:solidFill>
                  <a:schemeClr val="tx1"/>
                </a:solidFill>
                <a:effectLst/>
                <a:latin typeface="+mn-lt"/>
                <a:ea typeface="+mn-ea"/>
                <a:cs typeface="+mn-cs"/>
              </a:rPr>
              <a:t>Get a tetanus-diphtheria booster every 10 years.</a:t>
            </a:r>
          </a:p>
          <a:p>
            <a:pPr marL="171450" indent="-171450">
              <a:buFont typeface="Arial" pitchFamily="34" charset="0"/>
              <a:buChar char="•"/>
            </a:pPr>
            <a:r>
              <a:rPr lang="en-US" sz="1200" kern="1200" dirty="0" smtClean="0">
                <a:solidFill>
                  <a:schemeClr val="tx1"/>
                </a:solidFill>
                <a:effectLst/>
                <a:latin typeface="+mn-lt"/>
                <a:ea typeface="+mn-ea"/>
                <a:cs typeface="+mn-cs"/>
              </a:rPr>
              <a:t>Get a Tdap vaccine if you have not had one.</a:t>
            </a:r>
          </a:p>
          <a:p>
            <a:pPr marL="171450" indent="-171450">
              <a:buFont typeface="Arial" pitchFamily="34" charset="0"/>
              <a:buChar char="•"/>
            </a:pPr>
            <a:r>
              <a:rPr lang="en-US" sz="1200" kern="1200" dirty="0" smtClean="0">
                <a:solidFill>
                  <a:schemeClr val="tx1"/>
                </a:solidFill>
                <a:effectLst/>
                <a:latin typeface="+mn-lt"/>
                <a:ea typeface="+mn-ea"/>
                <a:cs typeface="+mn-cs"/>
              </a:rPr>
              <a:t>You may get a shingles or herpes zoster vaccination once after age 60. You can get it at any age if you never had the vaccination.</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7</a:t>
            </a:fld>
            <a:endParaRPr lang="en-US" dirty="0"/>
          </a:p>
        </p:txBody>
      </p:sp>
    </p:spTree>
    <p:extLst>
      <p:ext uri="{BB962C8B-B14F-4D97-AF65-F5344CB8AC3E}">
        <p14:creationId xmlns:p14="http://schemas.microsoft.com/office/powerpoint/2010/main" val="3416582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Abdominal aortic aneurysm screening:</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Men between ages 65 - 75 who have smoked should have an ultrasound </a:t>
            </a:r>
          </a:p>
          <a:p>
            <a:pPr marL="171450" indent="-171450">
              <a:buFont typeface="Arial" pitchFamily="34" charset="0"/>
              <a:buChar char="•"/>
            </a:pPr>
            <a:r>
              <a:rPr lang="en-US" sz="1200" kern="1200" dirty="0" smtClean="0">
                <a:solidFill>
                  <a:schemeClr val="tx1"/>
                </a:solidFill>
                <a:effectLst/>
                <a:latin typeface="+mn-lt"/>
                <a:ea typeface="+mn-ea"/>
                <a:cs typeface="+mn-cs"/>
              </a:rPr>
              <a:t>Other men should discuss such screening with their health care provider</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Colon cancer screening for men age 50 - 75</a:t>
            </a:r>
            <a:r>
              <a:rPr lang="en-US" sz="1200" kern="1200" dirty="0" smtClean="0">
                <a:solidFill>
                  <a:schemeClr val="tx1"/>
                </a:solidFill>
                <a:effectLst/>
                <a:latin typeface="+mn-lt"/>
                <a:ea typeface="+mn-ea"/>
                <a:cs typeface="+mn-cs"/>
              </a:rPr>
              <a:t>: One of the following screening tests should be done:</a:t>
            </a:r>
          </a:p>
          <a:p>
            <a:pPr marL="171450" indent="-171450">
              <a:buFont typeface="Arial" pitchFamily="34" charset="0"/>
              <a:buChar char="•"/>
            </a:pPr>
            <a:r>
              <a:rPr lang="en-US" sz="1200" kern="1200" dirty="0" smtClean="0">
                <a:solidFill>
                  <a:schemeClr val="tx1"/>
                </a:solidFill>
                <a:effectLst/>
                <a:latin typeface="+mn-lt"/>
                <a:ea typeface="+mn-ea"/>
                <a:cs typeface="+mn-cs"/>
              </a:rPr>
              <a:t>A stool </a:t>
            </a:r>
            <a:r>
              <a:rPr lang="en-US" sz="1200" u="none" kern="1200" dirty="0" smtClean="0">
                <a:solidFill>
                  <a:schemeClr val="tx1"/>
                </a:solidFill>
                <a:effectLst/>
                <a:latin typeface="+mn-lt"/>
                <a:ea typeface="+mn-ea"/>
                <a:cs typeface="+mn-cs"/>
              </a:rPr>
              <a:t>test every year</a:t>
            </a:r>
          </a:p>
          <a:p>
            <a:pPr marL="171450" indent="-171450">
              <a:buFont typeface="Arial" pitchFamily="34" charset="0"/>
              <a:buChar char="•"/>
            </a:pPr>
            <a:r>
              <a:rPr lang="en-US" sz="1200" u="none" kern="1200" dirty="0" smtClean="0">
                <a:solidFill>
                  <a:schemeClr val="tx1"/>
                </a:solidFill>
                <a:effectLst/>
                <a:latin typeface="+mn-lt"/>
                <a:ea typeface="+mn-ea"/>
                <a:cs typeface="+mn-cs"/>
              </a:rPr>
              <a:t>Flexible sigmoidoscopy every 5 years along with a stool occult blood </a:t>
            </a:r>
            <a:r>
              <a:rPr lang="en-US" sz="1200" kern="1200" dirty="0" smtClean="0">
                <a:solidFill>
                  <a:schemeClr val="tx1"/>
                </a:solidFill>
                <a:effectLst/>
                <a:latin typeface="+mn-lt"/>
                <a:ea typeface="+mn-ea"/>
                <a:cs typeface="+mn-cs"/>
              </a:rPr>
              <a:t>test</a:t>
            </a:r>
          </a:p>
          <a:p>
            <a:pPr marL="171450" indent="-171450">
              <a:buFont typeface="Arial" pitchFamily="34" charset="0"/>
              <a:buChar char="•"/>
            </a:pPr>
            <a:r>
              <a:rPr lang="en-US" sz="1200" kern="1200" dirty="0" smtClean="0">
                <a:solidFill>
                  <a:schemeClr val="tx1"/>
                </a:solidFill>
                <a:effectLst/>
                <a:latin typeface="+mn-lt"/>
                <a:ea typeface="+mn-ea"/>
                <a:cs typeface="+mn-cs"/>
              </a:rPr>
              <a:t>Colonoscopy every 10 years</a:t>
            </a:r>
          </a:p>
          <a:p>
            <a:pPr marL="171450" indent="-171450">
              <a:buFont typeface="Arial" pitchFamily="34" charset="0"/>
              <a:buChar char="•"/>
            </a:pPr>
            <a:r>
              <a:rPr lang="en-US" sz="1200" kern="1200" dirty="0" smtClean="0">
                <a:solidFill>
                  <a:schemeClr val="tx1"/>
                </a:solidFill>
                <a:effectLst/>
                <a:latin typeface="+mn-lt"/>
                <a:ea typeface="+mn-ea"/>
                <a:cs typeface="+mn-cs"/>
              </a:rPr>
              <a:t>After age 75, you should discuss colon cancer screening with your doctor</a:t>
            </a:r>
          </a:p>
          <a:p>
            <a:pPr marL="171450" indent="-171450">
              <a:buFont typeface="Arial" pitchFamily="34" charset="0"/>
              <a:buChar char="•"/>
            </a:pPr>
            <a:r>
              <a:rPr lang="en-US" sz="1200" kern="1200" dirty="0" smtClean="0">
                <a:solidFill>
                  <a:schemeClr val="tx1"/>
                </a:solidFill>
                <a:effectLst/>
                <a:latin typeface="+mn-lt"/>
                <a:ea typeface="+mn-ea"/>
                <a:cs typeface="+mn-cs"/>
              </a:rPr>
              <a:t>You may need screening earlier or more often if you have risk factors or a family history of colorectal cancer</a:t>
            </a:r>
          </a:p>
          <a:p>
            <a:pPr marL="0" indent="0">
              <a:buFont typeface="Arial" pitchFamily="34" charset="0"/>
              <a:buNone/>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Osteoporosis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screening</a:t>
            </a:r>
            <a:r>
              <a:rPr lang="en-US" sz="1200" kern="1200" dirty="0" smtClean="0">
                <a:solidFill>
                  <a:schemeClr val="tx1"/>
                </a:solidFill>
                <a:effectLst/>
                <a:latin typeface="+mn-lt"/>
                <a:ea typeface="+mn-ea"/>
                <a:cs typeface="+mn-cs"/>
              </a:rPr>
              <a:t>: </a:t>
            </a:r>
          </a:p>
          <a:p>
            <a:pPr marL="171450" indent="-171450">
              <a:buFont typeface="Arial" pitchFamily="34" charset="0"/>
              <a:buChar char="•"/>
            </a:pPr>
            <a:r>
              <a:rPr lang="en-US" sz="1200" kern="1200" dirty="0" smtClean="0">
                <a:solidFill>
                  <a:schemeClr val="tx1"/>
                </a:solidFill>
                <a:effectLst/>
                <a:latin typeface="+mn-lt"/>
                <a:ea typeface="+mn-ea"/>
                <a:cs typeface="+mn-cs"/>
              </a:rPr>
              <a:t>All men over age 65 should discuss osteoporosis screening with their health care provider.</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Prostate cancer screening</a:t>
            </a:r>
            <a:r>
              <a:rPr lang="en-US" sz="1200" kern="1200" dirty="0" smtClean="0">
                <a:solidFill>
                  <a:schemeClr val="tx1"/>
                </a:solidFill>
                <a:effectLst/>
                <a:latin typeface="+mn-lt"/>
                <a:ea typeface="+mn-ea"/>
                <a:cs typeface="+mn-cs"/>
              </a:rPr>
              <a:t>:</a:t>
            </a:r>
          </a:p>
          <a:p>
            <a:pPr marL="171450" indent="-171450">
              <a:buFont typeface="Arial" pitchFamily="34" charset="0"/>
              <a:buChar char="•"/>
            </a:pPr>
            <a:r>
              <a:rPr lang="en-US" sz="1200" kern="1200" dirty="0" smtClean="0">
                <a:solidFill>
                  <a:schemeClr val="tx1"/>
                </a:solidFill>
                <a:effectLst/>
                <a:latin typeface="+mn-lt"/>
                <a:ea typeface="+mn-ea"/>
                <a:cs typeface="+mn-cs"/>
              </a:rPr>
              <a:t>All men should discuss prostate cancer screening with their health care provider.</a:t>
            </a:r>
          </a:p>
          <a:p>
            <a:pPr marL="171450" indent="-171450">
              <a:buFont typeface="Arial" pitchFamily="34" charset="0"/>
              <a:buChar char="•"/>
            </a:pPr>
            <a:r>
              <a:rPr lang="en-US" sz="1200" kern="1200" dirty="0" smtClean="0">
                <a:solidFill>
                  <a:schemeClr val="tx1"/>
                </a:solidFill>
                <a:effectLst/>
                <a:latin typeface="+mn-lt"/>
                <a:ea typeface="+mn-ea"/>
                <a:cs typeface="+mn-cs"/>
              </a:rPr>
              <a:t>During screening a PSA test is done.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8</a:t>
            </a:fld>
            <a:endParaRPr lang="en-US" dirty="0"/>
          </a:p>
        </p:txBody>
      </p:sp>
    </p:spTree>
    <p:extLst>
      <p:ext uri="{BB962C8B-B14F-4D97-AF65-F5344CB8AC3E}">
        <p14:creationId xmlns:p14="http://schemas.microsoft.com/office/powerpoint/2010/main" val="3416582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Colon cancer screening: </a:t>
            </a:r>
            <a:r>
              <a:rPr lang="en-US" sz="1200" kern="1200" dirty="0" smtClean="0">
                <a:solidFill>
                  <a:schemeClr val="tx1"/>
                </a:solidFill>
                <a:effectLst/>
                <a:latin typeface="+mn-lt"/>
                <a:ea typeface="+mn-ea"/>
                <a:cs typeface="+mn-cs"/>
              </a:rPr>
              <a:t>Until age 75, one of the following screening tests should be done:</a:t>
            </a:r>
          </a:p>
          <a:p>
            <a:pPr marL="171450" indent="-171450">
              <a:buFont typeface="Arial" pitchFamily="34" charset="0"/>
              <a:buChar char="•"/>
            </a:pPr>
            <a:r>
              <a:rPr lang="en-US" sz="1200" kern="1200" dirty="0" smtClean="0">
                <a:solidFill>
                  <a:schemeClr val="tx1"/>
                </a:solidFill>
                <a:effectLst/>
                <a:latin typeface="+mn-lt"/>
                <a:ea typeface="+mn-ea"/>
                <a:cs typeface="+mn-cs"/>
              </a:rPr>
              <a:t>Virtual colonoscopy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(computed tomographic colonography) every 5 years</a:t>
            </a:r>
          </a:p>
          <a:p>
            <a:pPr marL="171450" indent="-171450">
              <a:buFont typeface="Arial" pitchFamily="34" charset="0"/>
              <a:buChar char="•"/>
            </a:pPr>
            <a:r>
              <a:rPr lang="en-US" sz="1200" kern="1200" dirty="0" smtClean="0">
                <a:solidFill>
                  <a:schemeClr val="tx1"/>
                </a:solidFill>
                <a:effectLst/>
                <a:latin typeface="+mn-lt"/>
                <a:ea typeface="+mn-ea"/>
                <a:cs typeface="+mn-cs"/>
              </a:rPr>
              <a:t>A stool test every year</a:t>
            </a:r>
          </a:p>
          <a:p>
            <a:pPr marL="171450" indent="-171450">
              <a:buFont typeface="Arial" pitchFamily="34" charset="0"/>
              <a:buChar char="•"/>
            </a:pPr>
            <a:r>
              <a:rPr lang="en-US" sz="1200" kern="1200" dirty="0" smtClean="0">
                <a:solidFill>
                  <a:schemeClr val="tx1"/>
                </a:solidFill>
                <a:effectLst/>
                <a:latin typeface="+mn-lt"/>
                <a:ea typeface="+mn-ea"/>
                <a:cs typeface="+mn-cs"/>
              </a:rPr>
              <a:t>Flexible sigmoidoscopy every 5 years along with a stool guaiac test</a:t>
            </a:r>
          </a:p>
          <a:p>
            <a:pPr marL="171450" indent="-171450">
              <a:buFont typeface="Arial" pitchFamily="34" charset="0"/>
              <a:buChar char="•"/>
            </a:pPr>
            <a:r>
              <a:rPr lang="en-US" sz="1200" kern="1200" dirty="0" smtClean="0">
                <a:solidFill>
                  <a:schemeClr val="tx1"/>
                </a:solidFill>
                <a:effectLst/>
                <a:latin typeface="+mn-lt"/>
                <a:ea typeface="+mn-ea"/>
                <a:cs typeface="+mn-cs"/>
              </a:rPr>
              <a:t>Colonoscopy every 10 years</a:t>
            </a:r>
          </a:p>
          <a:p>
            <a:pPr marL="171450" indent="-171450">
              <a:buFont typeface="Arial" pitchFamily="34" charset="0"/>
              <a:buChar char="•"/>
            </a:pPr>
            <a:r>
              <a:rPr lang="en-US" sz="1200" kern="1200" dirty="0" smtClean="0">
                <a:solidFill>
                  <a:schemeClr val="tx1"/>
                </a:solidFill>
                <a:effectLst/>
                <a:latin typeface="+mn-lt"/>
                <a:ea typeface="+mn-ea"/>
                <a:cs typeface="+mn-cs"/>
              </a:rPr>
              <a:t>Patients with risk factors for colon cancer, including ulcerative colitis, a personal or family history of colorectal cancer, or a history of large colorectal adenomas may need a colonoscopy more often.</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Diabetes screening:</a:t>
            </a:r>
            <a:endParaRPr lang="en-US" sz="1200" b="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If your blood pressure is above 135/80, your health care provider will test your blood sugar levels for diabetes.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Breast exams:</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Women may do a monthly breast self-exam, contact your doctor or nurse immediately if you notice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change in your breasts.</a:t>
            </a:r>
          </a:p>
          <a:p>
            <a:pPr marL="171450" indent="-171450">
              <a:buFont typeface="Arial" pitchFamily="34" charset="0"/>
              <a:buChar char="•"/>
            </a:pPr>
            <a:r>
              <a:rPr lang="en-US" sz="1200" kern="1200" dirty="0" smtClean="0">
                <a:solidFill>
                  <a:schemeClr val="tx1"/>
                </a:solidFill>
                <a:effectLst/>
                <a:latin typeface="+mn-lt"/>
                <a:ea typeface="+mn-ea"/>
                <a:cs typeface="+mn-cs"/>
              </a:rPr>
              <a:t>A health care provider should do a complete breast exam every year.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Mammograms:</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Women should have a mammogram done every 1-2 years, depending on their risk factors.</a:t>
            </a:r>
          </a:p>
          <a:p>
            <a:r>
              <a:rPr lang="en-US" sz="1200" b="1"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Osteoporosis screening:</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All women should have a bone density test (DEXA scan).</a:t>
            </a:r>
          </a:p>
          <a:p>
            <a:pPr marL="171450" indent="-171450">
              <a:buFont typeface="Arial" pitchFamily="34" charset="0"/>
              <a:buChar char="•"/>
            </a:pPr>
            <a:r>
              <a:rPr lang="en-US" sz="1200" kern="1200" dirty="0" smtClean="0">
                <a:solidFill>
                  <a:schemeClr val="tx1"/>
                </a:solidFill>
                <a:effectLst/>
                <a:latin typeface="+mn-lt"/>
                <a:ea typeface="+mn-ea"/>
                <a:cs typeface="+mn-cs"/>
              </a:rPr>
              <a:t>Ask your doctor or nurse about how much calcium you need and what exercises can help prevent osteoporosis.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Pelvic exam and Pap smear:</a:t>
            </a:r>
            <a:endParaRPr lang="en-US" sz="1200" kern="1200" dirty="0" smtClean="0">
              <a:solidFill>
                <a:schemeClr val="tx1"/>
              </a:solidFill>
              <a:effectLst/>
              <a:latin typeface="+mn-lt"/>
              <a:ea typeface="+mn-ea"/>
              <a:cs typeface="+mn-cs"/>
            </a:endParaRPr>
          </a:p>
          <a:p>
            <a:pPr marL="171450" indent="-171450">
              <a:buFont typeface="Arial" pitchFamily="34" charset="0"/>
              <a:buChar char="•"/>
            </a:pPr>
            <a:r>
              <a:rPr lang="en-US" sz="1200" kern="1200" dirty="0" smtClean="0">
                <a:solidFill>
                  <a:schemeClr val="tx1"/>
                </a:solidFill>
                <a:effectLst/>
                <a:latin typeface="+mn-lt"/>
                <a:ea typeface="+mn-ea"/>
                <a:cs typeface="+mn-cs"/>
              </a:rPr>
              <a:t>After age 65, most women can stop having Pap smears as long as they have had three negative tests within the past 10 years. </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37167E-DFFB-4F8C-8CE9-8181763B4D38}" type="slidenum">
              <a:rPr lang="en-US" smtClean="0"/>
              <a:t>9</a:t>
            </a:fld>
            <a:endParaRPr lang="en-US" dirty="0"/>
          </a:p>
        </p:txBody>
      </p:sp>
    </p:spTree>
    <p:extLst>
      <p:ext uri="{BB962C8B-B14F-4D97-AF65-F5344CB8AC3E}">
        <p14:creationId xmlns:p14="http://schemas.microsoft.com/office/powerpoint/2010/main" val="3416582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037167E-DFFB-4F8C-8CE9-8181763B4D38}" type="slidenum">
              <a:rPr lang="en-US" smtClean="0"/>
              <a:t>10</a:t>
            </a:fld>
            <a:endParaRPr lang="en-US" dirty="0"/>
          </a:p>
        </p:txBody>
      </p:sp>
    </p:spTree>
    <p:extLst>
      <p:ext uri="{BB962C8B-B14F-4D97-AF65-F5344CB8AC3E}">
        <p14:creationId xmlns:p14="http://schemas.microsoft.com/office/powerpoint/2010/main" val="4010315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78B2DE1-A920-4F2E-AB4F-4FF17251AD2C}" type="datetimeFigureOut">
              <a:rPr lang="en-US" smtClean="0"/>
              <a:t>5/6/2013</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1BF984-B50A-4AF4-A2B1-E9C876A6517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78B2DE1-A920-4F2E-AB4F-4FF17251AD2C}" type="datetimeFigureOut">
              <a:rPr lang="en-US" smtClean="0"/>
              <a:t>5/6/2013</a:t>
            </a:fld>
            <a:endParaRPr lang="en-US" dirty="0"/>
          </a:p>
        </p:txBody>
      </p:sp>
      <p:sp>
        <p:nvSpPr>
          <p:cNvPr id="27" name="Slide Number Placeholder 26"/>
          <p:cNvSpPr>
            <a:spLocks noGrp="1"/>
          </p:cNvSpPr>
          <p:nvPr>
            <p:ph type="sldNum" sz="quarter" idx="11"/>
          </p:nvPr>
        </p:nvSpPr>
        <p:spPr/>
        <p:txBody>
          <a:bodyPr rtlCol="0"/>
          <a:lstStyle/>
          <a:p>
            <a:fld id="{C11BF984-B50A-4AF4-A2B1-E9C876A65173}"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78B2DE1-A920-4F2E-AB4F-4FF17251AD2C}" type="datetimeFigureOut">
              <a:rPr lang="en-US" smtClean="0"/>
              <a:t>5/6/2013</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C11BF984-B50A-4AF4-A2B1-E9C876A6517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8B2DE1-A920-4F2E-AB4F-4FF17251AD2C}" type="datetimeFigureOut">
              <a:rPr lang="en-US" smtClean="0"/>
              <a:t>5/6/2013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1BF984-B50A-4AF4-A2B1-E9C876A6517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78B2DE1-A920-4F2E-AB4F-4FF17251AD2C}" type="datetimeFigureOut">
              <a:rPr lang="en-US" smtClean="0"/>
              <a:t>5/6/2013</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1BF984-B50A-4AF4-A2B1-E9C876A6517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6.wmf"/><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1" y="838200"/>
            <a:ext cx="8610600" cy="5715000"/>
          </a:xfrm>
        </p:spPr>
        <p:style>
          <a:lnRef idx="1">
            <a:schemeClr val="accent2"/>
          </a:lnRef>
          <a:fillRef idx="3">
            <a:schemeClr val="accent2"/>
          </a:fillRef>
          <a:effectRef idx="2">
            <a:schemeClr val="accent2"/>
          </a:effectRef>
          <a:fontRef idx="minor">
            <a:schemeClr val="lt1"/>
          </a:fontRef>
        </p:style>
        <p:txBody>
          <a:bodyPr/>
          <a:lstStyle/>
          <a:p>
            <a:pPr algn="ctr"/>
            <a:r>
              <a:rPr lang="en-US" sz="4000" dirty="0">
                <a:effectLst/>
              </a:rPr>
              <a:t>“</a:t>
            </a:r>
            <a:r>
              <a:rPr lang="en-US" sz="4000" i="1" dirty="0">
                <a:effectLst/>
              </a:rPr>
              <a:t>Older, we must move, and stay, and move again, to keep our life-giving ties alive, for this movement is our fountain of age. And there’s a freedom in realizing this, a new freedom to move or stay, new necessities and possibilities of choice.</a:t>
            </a:r>
            <a:r>
              <a:rPr lang="en-US" sz="4000" dirty="0">
                <a:effectLst/>
              </a:rPr>
              <a:t>” </a:t>
            </a:r>
            <a:r>
              <a:rPr lang="en-US" sz="4000" dirty="0" smtClean="0">
                <a:effectLst/>
              </a:rPr>
              <a:t/>
            </a:r>
            <a:br>
              <a:rPr lang="en-US" sz="4000" dirty="0" smtClean="0">
                <a:effectLst/>
              </a:rPr>
            </a:br>
            <a:r>
              <a:rPr lang="en-US" sz="4000" dirty="0" smtClean="0">
                <a:effectLst/>
              </a:rPr>
              <a:t>– </a:t>
            </a:r>
            <a:r>
              <a:rPr lang="en-US" sz="4000" dirty="0">
                <a:effectLst/>
              </a:rPr>
              <a:t>Betty </a:t>
            </a:r>
            <a:r>
              <a:rPr lang="en-US" sz="4000" dirty="0" smtClean="0">
                <a:effectLst/>
              </a:rPr>
              <a:t>Friedan</a:t>
            </a:r>
            <a:endParaRPr lang="en-US" sz="4000" dirty="0">
              <a:effectLst/>
            </a:endParaRPr>
          </a:p>
        </p:txBody>
      </p:sp>
    </p:spTree>
    <p:extLst>
      <p:ext uri="{BB962C8B-B14F-4D97-AF65-F5344CB8AC3E}">
        <p14:creationId xmlns:p14="http://schemas.microsoft.com/office/powerpoint/2010/main" val="727922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Wealth Strategies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9526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Financial Milestones – Age 50</a:t>
            </a:r>
            <a:endParaRPr lang="en-US" dirty="0"/>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smtClean="0"/>
              <a:t>Eligibility </a:t>
            </a:r>
            <a:r>
              <a:rPr lang="en-US" sz="3600" dirty="0"/>
              <a:t>for retirement savings plan catch-up contributions </a:t>
            </a:r>
            <a:endParaRPr lang="en-US" sz="3600" dirty="0" smtClean="0"/>
          </a:p>
          <a:p>
            <a:pPr marL="571500" indent="-571500">
              <a:buFont typeface="Wingdings" pitchFamily="2" charset="2"/>
              <a:buChar char="Ø"/>
            </a:pPr>
            <a:r>
              <a:rPr lang="en-US" sz="3600" dirty="0" smtClean="0"/>
              <a:t>Eligibility </a:t>
            </a:r>
            <a:r>
              <a:rPr lang="en-US" sz="3600" dirty="0"/>
              <a:t>for Social Security survivor’s retirement benefits by disabled widows and widowers</a:t>
            </a:r>
          </a:p>
          <a:p>
            <a:pPr marL="571500" indent="-571500">
              <a:buFont typeface="Wingdings" pitchFamily="2" charset="2"/>
              <a:buChar char="Ø"/>
            </a:pPr>
            <a:r>
              <a:rPr lang="en-US" sz="3600" dirty="0"/>
              <a:t>Eligibility to join </a:t>
            </a:r>
            <a:r>
              <a:rPr lang="en-US" sz="3600" dirty="0" smtClean="0"/>
              <a:t>AARP</a:t>
            </a:r>
            <a:endParaRPr lang="en-US" sz="3200" dirty="0"/>
          </a:p>
        </p:txBody>
      </p:sp>
    </p:spTree>
    <p:extLst>
      <p:ext uri="{BB962C8B-B14F-4D97-AF65-F5344CB8AC3E}">
        <p14:creationId xmlns:p14="http://schemas.microsoft.com/office/powerpoint/2010/main" val="426485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Financial Milestones – Age 55</a:t>
            </a:r>
            <a:endParaRPr lang="en-US" dirty="0"/>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Eligibility for penalty-free employer retirement savings plan withdrawals if you leave a job (taxes, of course, would be owed and this provision does not apply to traditional IRAs)</a:t>
            </a:r>
          </a:p>
          <a:p>
            <a:pPr marL="571500" indent="-571500">
              <a:buFont typeface="Wingdings" pitchFamily="2" charset="2"/>
              <a:buChar char="Ø"/>
            </a:pPr>
            <a:r>
              <a:rPr lang="en-US" sz="3600" dirty="0"/>
              <a:t>Eligibility for “senior discounts” from many stores, restaurants, and other businesses</a:t>
            </a:r>
          </a:p>
        </p:txBody>
      </p:sp>
    </p:spTree>
    <p:extLst>
      <p:ext uri="{BB962C8B-B14F-4D97-AF65-F5344CB8AC3E}">
        <p14:creationId xmlns:p14="http://schemas.microsoft.com/office/powerpoint/2010/main" val="2677699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Financial Milestones – Age 55 to 60</a:t>
            </a:r>
            <a:endParaRPr lang="en-US" dirty="0"/>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Eligibility to retire from many public sector pension plans with 25 to 30 years of service</a:t>
            </a:r>
          </a:p>
        </p:txBody>
      </p:sp>
    </p:spTree>
    <p:extLst>
      <p:ext uri="{BB962C8B-B14F-4D97-AF65-F5344CB8AC3E}">
        <p14:creationId xmlns:p14="http://schemas.microsoft.com/office/powerpoint/2010/main" val="82370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Financial Milestones – Age </a:t>
            </a:r>
            <a:r>
              <a:rPr lang="en-US" dirty="0">
                <a:solidFill>
                  <a:schemeClr val="tx1"/>
                </a:solidFill>
              </a:rPr>
              <a:t>59 </a:t>
            </a:r>
            <a:r>
              <a:rPr lang="en-US" dirty="0" smtClean="0">
                <a:solidFill>
                  <a:schemeClr val="tx1"/>
                </a:solidFill>
              </a:rPr>
              <a:t>½</a:t>
            </a:r>
            <a:endParaRPr lang="en-US" dirty="0"/>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Eligibility to make withdrawals from a traditional IRA and/or tax deferred employer plan without paying the 10% penalty</a:t>
            </a:r>
          </a:p>
        </p:txBody>
      </p:sp>
    </p:spTree>
    <p:extLst>
      <p:ext uri="{BB962C8B-B14F-4D97-AF65-F5344CB8AC3E}">
        <p14:creationId xmlns:p14="http://schemas.microsoft.com/office/powerpoint/2010/main" val="3077393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Financial Milestones – Age </a:t>
            </a:r>
            <a:r>
              <a:rPr lang="en-US" dirty="0" smtClean="0">
                <a:solidFill>
                  <a:schemeClr val="tx1"/>
                </a:solidFill>
              </a:rPr>
              <a:t>60</a:t>
            </a:r>
            <a:endParaRPr lang="en-US" dirty="0"/>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Eligibility for Social Security survivor’s benefits by widows and widowers (unless disabled)</a:t>
            </a:r>
          </a:p>
        </p:txBody>
      </p:sp>
    </p:spTree>
    <p:extLst>
      <p:ext uri="{BB962C8B-B14F-4D97-AF65-F5344CB8AC3E}">
        <p14:creationId xmlns:p14="http://schemas.microsoft.com/office/powerpoint/2010/main" val="884981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Financial Milestones – Age </a:t>
            </a:r>
            <a:r>
              <a:rPr lang="en-US" dirty="0" smtClean="0">
                <a:solidFill>
                  <a:schemeClr val="tx1"/>
                </a:solidFill>
              </a:rPr>
              <a:t>62</a:t>
            </a:r>
            <a:endParaRPr lang="en-US" dirty="0"/>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Eligibility to claim a reduced (20% to 30%, depending on age) Social Security benefit</a:t>
            </a:r>
          </a:p>
          <a:p>
            <a:pPr marL="571500" indent="-571500">
              <a:buFont typeface="Wingdings" pitchFamily="2" charset="2"/>
              <a:buChar char="Ø"/>
            </a:pPr>
            <a:r>
              <a:rPr lang="en-US" sz="3600" dirty="0"/>
              <a:t>Eligibility to apply for a reverse mortgage</a:t>
            </a:r>
          </a:p>
        </p:txBody>
      </p:sp>
    </p:spTree>
    <p:extLst>
      <p:ext uri="{BB962C8B-B14F-4D97-AF65-F5344CB8AC3E}">
        <p14:creationId xmlns:p14="http://schemas.microsoft.com/office/powerpoint/2010/main" val="1926069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Financial Milestones – Age </a:t>
            </a:r>
            <a:r>
              <a:rPr lang="en-US" dirty="0" smtClean="0">
                <a:solidFill>
                  <a:schemeClr val="tx1"/>
                </a:solidFill>
              </a:rPr>
              <a:t>62 </a:t>
            </a:r>
            <a:r>
              <a:rPr lang="en-US" dirty="0" smtClean="0">
                <a:solidFill>
                  <a:schemeClr val="tx1"/>
                </a:solidFill>
              </a:rPr>
              <a:t>to FRA</a:t>
            </a:r>
            <a:endParaRPr lang="en-US" dirty="0"/>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Time span (depending upon year of birth) that the Social Security earnings limit applies </a:t>
            </a:r>
            <a:endParaRPr lang="en-US" sz="3600" dirty="0" smtClean="0"/>
          </a:p>
          <a:p>
            <a:pPr marL="864108" lvl="1" indent="-571500">
              <a:buFont typeface="Wingdings" pitchFamily="2" charset="2"/>
              <a:buChar char="Ø"/>
            </a:pPr>
            <a:r>
              <a:rPr lang="en-US" sz="3400" dirty="0" smtClean="0"/>
              <a:t>Beneficiaries </a:t>
            </a:r>
            <a:r>
              <a:rPr lang="en-US" sz="3400" dirty="0"/>
              <a:t>will lose $1 in benefits for every $2 over the annual threshold </a:t>
            </a:r>
            <a:r>
              <a:rPr lang="en-US" sz="3400" dirty="0" smtClean="0"/>
              <a:t>amount</a:t>
            </a:r>
            <a:endParaRPr lang="en-US" sz="3400" dirty="0"/>
          </a:p>
        </p:txBody>
      </p:sp>
    </p:spTree>
    <p:extLst>
      <p:ext uri="{BB962C8B-B14F-4D97-AF65-F5344CB8AC3E}">
        <p14:creationId xmlns:p14="http://schemas.microsoft.com/office/powerpoint/2010/main" val="1287413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r>
              <a:rPr lang="en-US" dirty="0" smtClean="0"/>
              <a:t>Financial Milestones – Age </a:t>
            </a:r>
            <a:r>
              <a:rPr lang="en-US" dirty="0">
                <a:solidFill>
                  <a:schemeClr val="tx1"/>
                </a:solidFill>
              </a:rPr>
              <a:t>63 ½</a:t>
            </a:r>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Age to claim COBRA benefits for 18 months prior to eligibility for Medicare (if qualified)</a:t>
            </a:r>
          </a:p>
        </p:txBody>
      </p:sp>
    </p:spTree>
    <p:extLst>
      <p:ext uri="{BB962C8B-B14F-4D97-AF65-F5344CB8AC3E}">
        <p14:creationId xmlns:p14="http://schemas.microsoft.com/office/powerpoint/2010/main" val="1718501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r>
              <a:rPr lang="en-US" dirty="0" smtClean="0"/>
              <a:t>Financial Milestones – Age </a:t>
            </a:r>
            <a:r>
              <a:rPr lang="en-US" dirty="0" smtClean="0">
                <a:solidFill>
                  <a:schemeClr val="tx1"/>
                </a:solidFill>
              </a:rPr>
              <a:t>65</a:t>
            </a:r>
            <a:endParaRPr lang="en-US" dirty="0">
              <a:solidFill>
                <a:schemeClr val="tx1"/>
              </a:solidFill>
            </a:endParaRPr>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Eligibility to claim Medicare benefits</a:t>
            </a:r>
          </a:p>
        </p:txBody>
      </p:sp>
    </p:spTree>
    <p:extLst>
      <p:ext uri="{BB962C8B-B14F-4D97-AF65-F5344CB8AC3E}">
        <p14:creationId xmlns:p14="http://schemas.microsoft.com/office/powerpoint/2010/main" val="1717813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7: Staying Awake: Be Engaged! Be Active! Be Aware!</a:t>
            </a:r>
            <a:endParaRPr lang="en-US" dirty="0"/>
          </a:p>
        </p:txBody>
      </p:sp>
      <p:sp>
        <p:nvSpPr>
          <p:cNvPr id="3" name="Subtitle 2"/>
          <p:cNvSpPr>
            <a:spLocks noGrp="1"/>
          </p:cNvSpPr>
          <p:nvPr>
            <p:ph type="subTitle" idx="1"/>
          </p:nvPr>
        </p:nvSpPr>
        <p:spPr/>
        <p:txBody>
          <a:bodyPr/>
          <a:lstStyle/>
          <a:p>
            <a:r>
              <a:rPr lang="en-US" dirty="0"/>
              <a:t>Module 10: Small Steps to Health and Wealth</a:t>
            </a:r>
            <a:r>
              <a:rPr lang="en-US" baseline="30000" dirty="0"/>
              <a:t>TM</a:t>
            </a:r>
            <a:r>
              <a:rPr lang="en-US" dirty="0"/>
              <a:t> for Older Adults</a:t>
            </a:r>
          </a:p>
          <a:p>
            <a:r>
              <a:rPr lang="en-US" dirty="0"/>
              <a:t> </a:t>
            </a:r>
          </a:p>
          <a:p>
            <a:endParaRPr lang="en-US" dirty="0"/>
          </a:p>
        </p:txBody>
      </p:sp>
      <p:pic>
        <p:nvPicPr>
          <p:cNvPr id="1026" name="Picture 2" descr="ENAFS Colo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399" y="5741753"/>
            <a:ext cx="2300287" cy="68103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tcainstitute.org/images/sshw/National/SSHWLogoNationalFIN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5128021"/>
            <a:ext cx="1599682" cy="1473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r>
              <a:rPr lang="en-US" dirty="0" smtClean="0"/>
              <a:t>Financial Milestones – Age </a:t>
            </a:r>
            <a:r>
              <a:rPr lang="en-US" dirty="0" smtClean="0">
                <a:solidFill>
                  <a:schemeClr val="tx1"/>
                </a:solidFill>
              </a:rPr>
              <a:t>65 to 67</a:t>
            </a:r>
            <a:endParaRPr lang="en-US" dirty="0">
              <a:solidFill>
                <a:schemeClr val="tx1"/>
              </a:solidFill>
            </a:endParaRPr>
          </a:p>
        </p:txBody>
      </p:sp>
      <p:sp>
        <p:nvSpPr>
          <p:cNvPr id="4" name="Content Placeholder 3"/>
          <p:cNvSpPr>
            <a:spLocks noGrp="1"/>
          </p:cNvSpPr>
          <p:nvPr>
            <p:ph idx="1"/>
          </p:nvPr>
        </p:nvSpPr>
        <p:spPr>
          <a:xfrm>
            <a:off x="228600" y="1752600"/>
            <a:ext cx="8686800" cy="5105400"/>
          </a:xfrm>
        </p:spPr>
        <p:txBody>
          <a:bodyPr>
            <a:normAutofit/>
          </a:bodyPr>
          <a:lstStyle/>
          <a:p>
            <a:pPr marL="171450" indent="-171450">
              <a:buFont typeface="Arial" pitchFamily="34" charset="0"/>
              <a:buChar char="•"/>
            </a:pPr>
            <a:r>
              <a:rPr lang="en-US" sz="3600" dirty="0"/>
              <a:t>Full retirement age (depending upon year of birth) for eligibility for a full (unreduced) Social Security retirement </a:t>
            </a:r>
            <a:r>
              <a:rPr lang="en-US" sz="3600" dirty="0" smtClean="0"/>
              <a:t>benefit</a:t>
            </a:r>
            <a:endParaRPr lang="en-US" sz="3600" dirty="0"/>
          </a:p>
        </p:txBody>
      </p:sp>
    </p:spTree>
    <p:extLst>
      <p:ext uri="{BB962C8B-B14F-4D97-AF65-F5344CB8AC3E}">
        <p14:creationId xmlns:p14="http://schemas.microsoft.com/office/powerpoint/2010/main" val="3072594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r>
              <a:rPr lang="en-US" dirty="0" smtClean="0"/>
              <a:t>Financial Milestones – Age </a:t>
            </a:r>
            <a:r>
              <a:rPr lang="en-US" dirty="0" smtClean="0">
                <a:solidFill>
                  <a:schemeClr val="tx1"/>
                </a:solidFill>
              </a:rPr>
              <a:t>70</a:t>
            </a:r>
            <a:endParaRPr lang="en-US" dirty="0">
              <a:solidFill>
                <a:schemeClr val="tx1"/>
              </a:solidFill>
            </a:endParaRPr>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Maximum age for eligibility to receive Social Security delayed retirement credits </a:t>
            </a:r>
            <a:r>
              <a:rPr lang="en-US" sz="3600" dirty="0" smtClean="0"/>
              <a:t>(</a:t>
            </a:r>
            <a:r>
              <a:rPr lang="en-US" sz="3600" dirty="0"/>
              <a:t>8% per year for those born in 1943 or later)</a:t>
            </a:r>
          </a:p>
        </p:txBody>
      </p:sp>
    </p:spTree>
    <p:extLst>
      <p:ext uri="{BB962C8B-B14F-4D97-AF65-F5344CB8AC3E}">
        <p14:creationId xmlns:p14="http://schemas.microsoft.com/office/powerpoint/2010/main" val="93433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r>
              <a:rPr lang="en-US" dirty="0" smtClean="0"/>
              <a:t>Financial Milestones – Age </a:t>
            </a:r>
            <a:r>
              <a:rPr lang="en-US" dirty="0">
                <a:solidFill>
                  <a:schemeClr val="tx1"/>
                </a:solidFill>
              </a:rPr>
              <a:t>70 ½</a:t>
            </a:r>
          </a:p>
        </p:txBody>
      </p:sp>
      <p:sp>
        <p:nvSpPr>
          <p:cNvPr id="4" name="Content Placeholder 3"/>
          <p:cNvSpPr>
            <a:spLocks noGrp="1"/>
          </p:cNvSpPr>
          <p:nvPr>
            <p:ph idx="1"/>
          </p:nvPr>
        </p:nvSpPr>
        <p:spPr>
          <a:xfrm>
            <a:off x="228600" y="1752600"/>
            <a:ext cx="8686800" cy="5105400"/>
          </a:xfrm>
        </p:spPr>
        <p:txBody>
          <a:bodyPr>
            <a:normAutofit/>
          </a:bodyPr>
          <a:lstStyle/>
          <a:p>
            <a:pPr marL="571500" indent="-571500">
              <a:buFont typeface="Wingdings" pitchFamily="2" charset="2"/>
              <a:buChar char="Ø"/>
            </a:pPr>
            <a:r>
              <a:rPr lang="en-US" sz="3600" dirty="0"/>
              <a:t>Age at which mandatory withdrawals from retirement savings accounts (except Roth IRAs) must begin</a:t>
            </a:r>
          </a:p>
        </p:txBody>
      </p:sp>
    </p:spTree>
    <p:extLst>
      <p:ext uri="{BB962C8B-B14F-4D97-AF65-F5344CB8AC3E}">
        <p14:creationId xmlns:p14="http://schemas.microsoft.com/office/powerpoint/2010/main" val="2958500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222" y="685800"/>
            <a:ext cx="8229600" cy="1066800"/>
          </a:xfrm>
        </p:spPr>
        <p:txBody>
          <a:bodyPr/>
          <a:lstStyle/>
          <a:p>
            <a:pPr algn="ctr"/>
            <a:r>
              <a:rPr lang="en-US" dirty="0" smtClean="0"/>
              <a:t>Take Home Message</a:t>
            </a:r>
            <a:endParaRPr lang="en-US" dirty="0"/>
          </a:p>
        </p:txBody>
      </p:sp>
      <p:sp>
        <p:nvSpPr>
          <p:cNvPr id="5" name="Text Box 3"/>
          <p:cNvSpPr txBox="1">
            <a:spLocks noChangeArrowheads="1"/>
          </p:cNvSpPr>
          <p:nvPr/>
        </p:nvSpPr>
        <p:spPr bwMode="auto">
          <a:xfrm>
            <a:off x="1295400" y="2438400"/>
            <a:ext cx="7010399" cy="3505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0" i="0" u="none" strike="noStrike" cap="none" normalizeH="0" baseline="0" dirty="0" smtClean="0">
                <a:ln>
                  <a:noFill/>
                </a:ln>
                <a:solidFill>
                  <a:schemeClr val="bg1"/>
                </a:solidFill>
                <a:effectLst/>
                <a:latin typeface="Century Schoolbook" pitchFamily="18" charset="0"/>
                <a:cs typeface="Arial" pitchFamily="34" charset="0"/>
              </a:rPr>
              <a:t>Taking small steps to understand labels can help you make informed health and wealth decisions.</a:t>
            </a:r>
            <a:endParaRPr kumimoji="0" lang="en-US" sz="44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Title 3"/>
          <p:cNvSpPr txBox="1">
            <a:spLocks/>
          </p:cNvSpPr>
          <p:nvPr/>
        </p:nvSpPr>
        <p:spPr>
          <a:xfrm>
            <a:off x="304801" y="1752600"/>
            <a:ext cx="8610600" cy="4800600"/>
          </a:xfrm>
          <a:prstGeom prst="rect">
            <a:avLst/>
          </a:prstGeom>
        </p:spPr>
        <p:style>
          <a:lnRef idx="1">
            <a:schemeClr val="accent2"/>
          </a:lnRef>
          <a:fillRef idx="3">
            <a:schemeClr val="accent2"/>
          </a:fillRef>
          <a:effectRef idx="2">
            <a:schemeClr val="accent2"/>
          </a:effectRef>
          <a:fontRef idx="minor">
            <a:schemeClr val="lt1"/>
          </a:fontRef>
        </p:style>
        <p:txBody>
          <a:bodyPr vert="horz" anchor="ctr">
            <a:normAutofit fontScale="85000" lnSpcReduction="20000"/>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sz="4800" dirty="0" smtClean="0"/>
          </a:p>
          <a:p>
            <a:pPr algn="ctr"/>
            <a:endParaRPr lang="en-US" sz="7800" dirty="0" smtClean="0"/>
          </a:p>
          <a:p>
            <a:pPr algn="ctr"/>
            <a:r>
              <a:rPr lang="en-US" sz="6000" dirty="0"/>
              <a:t>You can be happier and healthier physically and fiscally by being engaged, active, and aware. </a:t>
            </a:r>
            <a:r>
              <a:rPr lang="en-US" sz="4800" dirty="0" smtClean="0"/>
              <a:t>  </a:t>
            </a:r>
          </a:p>
          <a:p>
            <a:r>
              <a:rPr lang="en-US" dirty="0" smtClean="0"/>
              <a:t> </a:t>
            </a:r>
          </a:p>
          <a:p>
            <a:pPr algn="ctr"/>
            <a:r>
              <a:rPr lang="en-US" dirty="0" smtClean="0"/>
              <a:t> </a:t>
            </a:r>
            <a:endParaRPr lang="en-US" dirty="0"/>
          </a:p>
        </p:txBody>
      </p:sp>
    </p:spTree>
    <p:extLst>
      <p:ext uri="{BB962C8B-B14F-4D97-AF65-F5344CB8AC3E}">
        <p14:creationId xmlns:p14="http://schemas.microsoft.com/office/powerpoint/2010/main" val="1446764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Activities</a:t>
            </a:r>
            <a:endParaRPr lang="en-US" dirty="0"/>
          </a:p>
        </p:txBody>
      </p:sp>
    </p:spTree>
    <p:extLst>
      <p:ext uri="{BB962C8B-B14F-4D97-AF65-F5344CB8AC3E}">
        <p14:creationId xmlns:p14="http://schemas.microsoft.com/office/powerpoint/2010/main" val="3560449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F38F2D98-636D-4B9F-BF7C-44659A67CBB2}" type="slidenum">
              <a:rPr lang="en-US"/>
              <a:pPr/>
              <a:t>25</a:t>
            </a:fld>
            <a:endParaRPr lang="en-US" dirty="0"/>
          </a:p>
        </p:txBody>
      </p:sp>
      <p:sp>
        <p:nvSpPr>
          <p:cNvPr id="52226" name="Rectangle 2"/>
          <p:cNvSpPr>
            <a:spLocks noGrp="1" noChangeArrowheads="1"/>
          </p:cNvSpPr>
          <p:nvPr>
            <p:ph type="title"/>
          </p:nvPr>
        </p:nvSpPr>
        <p:spPr>
          <a:xfrm>
            <a:off x="533400" y="760476"/>
            <a:ext cx="8229600" cy="1069848"/>
          </a:xfrm>
        </p:spPr>
        <p:txBody>
          <a:bodyPr>
            <a:normAutofit fontScale="90000"/>
          </a:bodyPr>
          <a:lstStyle/>
          <a:p>
            <a:pPr algn="ctr"/>
            <a:r>
              <a:rPr lang="en-US" sz="3600" b="1" dirty="0">
                <a:effectLst>
                  <a:outerShdw blurRad="38100" dist="38100" dir="2700000" algn="tl">
                    <a:srgbClr val="000000"/>
                  </a:outerShdw>
                </a:effectLst>
              </a:rPr>
              <a:t>Comments? Questions? </a:t>
            </a:r>
            <a:r>
              <a:rPr lang="en-US" sz="3600" b="1" dirty="0" smtClean="0">
                <a:effectLst>
                  <a:outerShdw blurRad="38100" dist="38100" dir="2700000" algn="tl">
                    <a:srgbClr val="000000"/>
                  </a:outerShdw>
                </a:effectLst>
              </a:rPr>
              <a:t/>
            </a:r>
            <a:br>
              <a:rPr lang="en-US" sz="3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Experiences</a:t>
            </a:r>
            <a:r>
              <a:rPr lang="en-US" sz="3600" b="1" dirty="0">
                <a:effectLst>
                  <a:outerShdw blurRad="38100" dist="38100" dir="2700000" algn="tl">
                    <a:srgbClr val="000000"/>
                  </a:outerShdw>
                </a:effectLst>
              </a:rPr>
              <a:t>?</a:t>
            </a:r>
            <a:r>
              <a:rPr lang="en-US" dirty="0"/>
              <a:t> </a:t>
            </a:r>
          </a:p>
        </p:txBody>
      </p:sp>
      <p:sp>
        <p:nvSpPr>
          <p:cNvPr id="52227" name="Text Box 3"/>
          <p:cNvSpPr txBox="1">
            <a:spLocks noChangeArrowheads="1"/>
          </p:cNvSpPr>
          <p:nvPr/>
        </p:nvSpPr>
        <p:spPr bwMode="auto">
          <a:xfrm>
            <a:off x="2514600" y="2286000"/>
            <a:ext cx="4495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000" b="1" dirty="0">
                <a:solidFill>
                  <a:srgbClr val="FF0000"/>
                </a:solidFill>
                <a:effectLst>
                  <a:outerShdw blurRad="38100" dist="38100" dir="2700000" algn="tl">
                    <a:srgbClr val="000000"/>
                  </a:outerShdw>
                </a:effectLst>
                <a:latin typeface="Arial" charset="0"/>
              </a:rPr>
              <a:t>Be healthy, wealthy, and happy…always</a:t>
            </a:r>
            <a:r>
              <a:rPr lang="en-US" sz="4000" b="1" dirty="0">
                <a:solidFill>
                  <a:srgbClr val="FF0000"/>
                </a:solidFill>
                <a:effectLst>
                  <a:outerShdw blurRad="38100" dist="38100" dir="2700000" algn="tl">
                    <a:srgbClr val="000000"/>
                  </a:outerShdw>
                </a:effectLst>
              </a:rPr>
              <a:t>.</a:t>
            </a:r>
          </a:p>
        </p:txBody>
      </p:sp>
      <p:pic>
        <p:nvPicPr>
          <p:cNvPr id="52554" name="Picture 330" descr="j029739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754420"/>
            <a:ext cx="16002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52559" name="Picture 335" descr="j00786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4419600"/>
            <a:ext cx="2185988" cy="2046288"/>
          </a:xfrm>
          <a:prstGeom prst="rect">
            <a:avLst/>
          </a:prstGeom>
          <a:noFill/>
          <a:extLst>
            <a:ext uri="{909E8E84-426E-40DD-AFC4-6F175D3DCCD1}">
              <a14:hiddenFill xmlns:a14="http://schemas.microsoft.com/office/drawing/2010/main">
                <a:solidFill>
                  <a:srgbClr val="FFFFFF"/>
                </a:solidFill>
              </a14:hiddenFill>
            </a:ext>
          </a:extLst>
        </p:spPr>
      </p:pic>
      <p:pic>
        <p:nvPicPr>
          <p:cNvPr id="52563" name="Picture 339" descr="FD00984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0318" y="1809096"/>
            <a:ext cx="2195513" cy="1731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9594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Health Strategies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42586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Be Engaged in Your Live</a:t>
            </a:r>
            <a:endParaRPr lang="en-US" dirty="0"/>
          </a:p>
        </p:txBody>
      </p:sp>
      <p:sp>
        <p:nvSpPr>
          <p:cNvPr id="4" name="Content Placeholder 3"/>
          <p:cNvSpPr>
            <a:spLocks noGrp="1"/>
          </p:cNvSpPr>
          <p:nvPr>
            <p:ph idx="1"/>
          </p:nvPr>
        </p:nvSpPr>
        <p:spPr>
          <a:xfrm>
            <a:off x="228600" y="1747306"/>
            <a:ext cx="8686800" cy="5126736"/>
          </a:xfrm>
        </p:spPr>
        <p:txBody>
          <a:bodyPr>
            <a:normAutofit/>
          </a:bodyPr>
          <a:lstStyle/>
          <a:p>
            <a:pPr>
              <a:buFont typeface="Wingdings" pitchFamily="2" charset="2"/>
              <a:buChar char="Ø"/>
            </a:pPr>
            <a:r>
              <a:rPr lang="en-US" sz="3600" dirty="0" smtClean="0"/>
              <a:t>Invigorate your life</a:t>
            </a:r>
          </a:p>
          <a:p>
            <a:pPr>
              <a:buFont typeface="Wingdings" pitchFamily="2" charset="2"/>
              <a:buChar char="Ø"/>
            </a:pPr>
            <a:r>
              <a:rPr lang="en-US" sz="3600" dirty="0" smtClean="0"/>
              <a:t>Stay awake and energized</a:t>
            </a:r>
          </a:p>
          <a:p>
            <a:pPr>
              <a:buFont typeface="Wingdings" pitchFamily="2" charset="2"/>
              <a:buChar char="Ø"/>
            </a:pPr>
            <a:r>
              <a:rPr lang="en-US" sz="3600" dirty="0" smtClean="0"/>
              <a:t>Be involved in something you love</a:t>
            </a:r>
          </a:p>
          <a:p>
            <a:pPr>
              <a:buFont typeface="Wingdings" pitchFamily="2" charset="2"/>
              <a:buChar char="Ø"/>
            </a:pPr>
            <a:r>
              <a:rPr lang="en-US" sz="3600" dirty="0" smtClean="0"/>
              <a:t>Be an active participant in your life</a:t>
            </a:r>
            <a:endParaRPr lang="en-US" sz="3600" dirty="0"/>
          </a:p>
        </p:txBody>
      </p:sp>
    </p:spTree>
    <p:extLst>
      <p:ext uri="{BB962C8B-B14F-4D97-AF65-F5344CB8AC3E}">
        <p14:creationId xmlns:p14="http://schemas.microsoft.com/office/powerpoint/2010/main" val="225642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fontScale="90000"/>
          </a:bodyPr>
          <a:lstStyle/>
          <a:p>
            <a:pPr algn="ctr"/>
            <a:r>
              <a:rPr lang="en-US" dirty="0" smtClean="0"/>
              <a:t>Be an Active Participant in Your Health</a:t>
            </a:r>
            <a:endParaRPr lang="en-US" dirty="0"/>
          </a:p>
        </p:txBody>
      </p:sp>
      <p:sp>
        <p:nvSpPr>
          <p:cNvPr id="4" name="Content Placeholder 3"/>
          <p:cNvSpPr>
            <a:spLocks noGrp="1"/>
          </p:cNvSpPr>
          <p:nvPr>
            <p:ph idx="1"/>
          </p:nvPr>
        </p:nvSpPr>
        <p:spPr>
          <a:xfrm>
            <a:off x="228600" y="1747306"/>
            <a:ext cx="8686800" cy="5126736"/>
          </a:xfrm>
        </p:spPr>
        <p:txBody>
          <a:bodyPr>
            <a:normAutofit/>
          </a:bodyPr>
          <a:lstStyle/>
          <a:p>
            <a:pPr>
              <a:buFont typeface="Wingdings" pitchFamily="2" charset="2"/>
              <a:buChar char="Ø"/>
            </a:pPr>
            <a:r>
              <a:rPr lang="en-US" sz="3600" dirty="0" smtClean="0"/>
              <a:t>Physical activity</a:t>
            </a:r>
          </a:p>
          <a:p>
            <a:pPr>
              <a:buFont typeface="Wingdings" pitchFamily="2" charset="2"/>
              <a:buChar char="Ø"/>
            </a:pPr>
            <a:r>
              <a:rPr lang="en-US" sz="3600" dirty="0" smtClean="0"/>
              <a:t>Each and every day…</a:t>
            </a:r>
          </a:p>
          <a:p>
            <a:pPr lvl="1">
              <a:buFont typeface="Wingdings" pitchFamily="2" charset="2"/>
              <a:buChar char="Ø"/>
            </a:pPr>
            <a:r>
              <a:rPr lang="en-US" sz="3400" dirty="0" smtClean="0"/>
              <a:t>Wash your hands</a:t>
            </a:r>
          </a:p>
          <a:p>
            <a:pPr lvl="1">
              <a:buFont typeface="Wingdings" pitchFamily="2" charset="2"/>
              <a:buChar char="Ø"/>
            </a:pPr>
            <a:r>
              <a:rPr lang="en-US" sz="3400" dirty="0" smtClean="0"/>
              <a:t>Buckle up</a:t>
            </a:r>
          </a:p>
          <a:p>
            <a:pPr lvl="1">
              <a:buFont typeface="Wingdings" pitchFamily="2" charset="2"/>
              <a:buChar char="Ø"/>
            </a:pPr>
            <a:r>
              <a:rPr lang="en-US" sz="3400" dirty="0" smtClean="0"/>
              <a:t>Protect your skin</a:t>
            </a:r>
          </a:p>
          <a:p>
            <a:pPr lvl="1">
              <a:buFont typeface="Wingdings" pitchFamily="2" charset="2"/>
              <a:buChar char="Ø"/>
            </a:pPr>
            <a:r>
              <a:rPr lang="en-US" sz="3400" dirty="0" smtClean="0"/>
              <a:t>Read food labels</a:t>
            </a:r>
          </a:p>
          <a:p>
            <a:pPr lvl="1">
              <a:buFont typeface="Wingdings" pitchFamily="2" charset="2"/>
              <a:buChar char="Ø"/>
            </a:pPr>
            <a:r>
              <a:rPr lang="en-US" sz="3400" dirty="0" smtClean="0"/>
              <a:t>Check you body for lumps and sores</a:t>
            </a:r>
          </a:p>
          <a:p>
            <a:pPr lvl="1">
              <a:buFont typeface="Wingdings" pitchFamily="2" charset="2"/>
              <a:buChar char="Ø"/>
            </a:pPr>
            <a:r>
              <a:rPr lang="en-US" sz="3400" dirty="0" smtClean="0"/>
              <a:t>Eat health</a:t>
            </a:r>
          </a:p>
          <a:p>
            <a:pPr lvl="1">
              <a:buFont typeface="Wingdings" pitchFamily="2" charset="2"/>
              <a:buChar char="Ø"/>
            </a:pPr>
            <a:r>
              <a:rPr lang="en-US" sz="3400" dirty="0" smtClean="0"/>
              <a:t>Ask questions</a:t>
            </a:r>
          </a:p>
          <a:p>
            <a:pPr lvl="1">
              <a:buFont typeface="Wingdings" pitchFamily="2" charset="2"/>
              <a:buChar char="Ø"/>
            </a:pPr>
            <a:endParaRPr lang="en-US" sz="3400" dirty="0" smtClean="0"/>
          </a:p>
          <a:p>
            <a:pPr>
              <a:buFont typeface="Wingdings" pitchFamily="2" charset="2"/>
              <a:buChar char="Ø"/>
            </a:pPr>
            <a:endParaRPr lang="en-US" sz="3600" dirty="0" smtClean="0"/>
          </a:p>
          <a:p>
            <a:pPr>
              <a:buFont typeface="Wingdings" pitchFamily="2" charset="2"/>
              <a:buChar char="Ø"/>
            </a:pP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ctr"/>
            <a:r>
              <a:rPr lang="en-US" dirty="0" smtClean="0"/>
              <a:t>Preventive Health Care</a:t>
            </a:r>
            <a:endParaRPr lang="en-US" dirty="0"/>
          </a:p>
        </p:txBody>
      </p:sp>
      <p:sp>
        <p:nvSpPr>
          <p:cNvPr id="4" name="Content Placeholder 3"/>
          <p:cNvSpPr>
            <a:spLocks noGrp="1"/>
          </p:cNvSpPr>
          <p:nvPr>
            <p:ph idx="1"/>
          </p:nvPr>
        </p:nvSpPr>
        <p:spPr>
          <a:xfrm>
            <a:off x="228600" y="1747306"/>
            <a:ext cx="8686800" cy="5126736"/>
          </a:xfrm>
        </p:spPr>
        <p:txBody>
          <a:bodyPr>
            <a:normAutofit/>
          </a:bodyPr>
          <a:lstStyle/>
          <a:p>
            <a:pPr>
              <a:buFont typeface="Wingdings" pitchFamily="2" charset="2"/>
              <a:buChar char="Ø"/>
            </a:pPr>
            <a:r>
              <a:rPr lang="en-US" sz="3600" dirty="0" smtClean="0"/>
              <a:t>Each year – annual visit</a:t>
            </a:r>
          </a:p>
          <a:p>
            <a:pPr lvl="1">
              <a:buFont typeface="Wingdings" pitchFamily="2" charset="2"/>
              <a:buChar char="Ø"/>
            </a:pPr>
            <a:r>
              <a:rPr lang="en-US" sz="3400" dirty="0" smtClean="0"/>
              <a:t>Check height and weight</a:t>
            </a:r>
          </a:p>
          <a:p>
            <a:pPr lvl="1">
              <a:buFont typeface="Wingdings" pitchFamily="2" charset="2"/>
              <a:buChar char="Ø"/>
            </a:pPr>
            <a:r>
              <a:rPr lang="en-US" sz="3400" dirty="0" smtClean="0"/>
              <a:t>Check body mass index (BMI)</a:t>
            </a:r>
          </a:p>
          <a:p>
            <a:pPr lvl="1">
              <a:buFont typeface="Wingdings" pitchFamily="2" charset="2"/>
              <a:buChar char="Ø"/>
            </a:pPr>
            <a:r>
              <a:rPr lang="en-US" sz="3400" dirty="0" smtClean="0"/>
              <a:t>Screen for alcohol and tobacco use</a:t>
            </a:r>
          </a:p>
          <a:p>
            <a:pPr lvl="1">
              <a:buFont typeface="Wingdings" pitchFamily="2" charset="2"/>
              <a:buChar char="Ø"/>
            </a:pPr>
            <a:r>
              <a:rPr lang="en-US" sz="3400" dirty="0" smtClean="0"/>
              <a:t>Screen for depression</a:t>
            </a:r>
          </a:p>
          <a:p>
            <a:pPr lvl="1">
              <a:buFont typeface="Wingdings" pitchFamily="2" charset="2"/>
              <a:buChar char="Ø"/>
            </a:pPr>
            <a:r>
              <a:rPr lang="en-US" sz="3400" dirty="0" smtClean="0"/>
              <a:t>Screen for the risk of falls</a:t>
            </a:r>
          </a:p>
          <a:p>
            <a:pPr lvl="1">
              <a:buFont typeface="Wingdings" pitchFamily="2" charset="2"/>
              <a:buChar char="Ø"/>
            </a:pPr>
            <a:r>
              <a:rPr lang="en-US" sz="3400" dirty="0" smtClean="0"/>
              <a:t>Discuss medication interactions</a:t>
            </a:r>
          </a:p>
          <a:p>
            <a:pPr lvl="1">
              <a:buFont typeface="Wingdings" pitchFamily="2" charset="2"/>
              <a:buChar char="Ø"/>
            </a:pPr>
            <a:r>
              <a:rPr lang="en-US" sz="3400" dirty="0" smtClean="0"/>
              <a:t>Screen for hearing loss</a:t>
            </a:r>
          </a:p>
          <a:p>
            <a:pPr>
              <a:buFont typeface="Wingdings" pitchFamily="2" charset="2"/>
              <a:buChar char="Ø"/>
            </a:pPr>
            <a:endParaRPr lang="en-US" sz="3600" dirty="0" smtClean="0"/>
          </a:p>
          <a:p>
            <a:pPr>
              <a:buFont typeface="Wingdings" pitchFamily="2" charset="2"/>
              <a:buChar char="Ø"/>
            </a:pPr>
            <a:endParaRPr lang="en-US" sz="3600" dirty="0"/>
          </a:p>
        </p:txBody>
      </p:sp>
    </p:spTree>
    <p:extLst>
      <p:ext uri="{BB962C8B-B14F-4D97-AF65-F5344CB8AC3E}">
        <p14:creationId xmlns:p14="http://schemas.microsoft.com/office/powerpoint/2010/main" val="119667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Health Milestones </a:t>
            </a:r>
            <a:br>
              <a:rPr lang="en-US" dirty="0" smtClean="0"/>
            </a:br>
            <a:r>
              <a:rPr lang="en-US" dirty="0" smtClean="0"/>
              <a:t>Screening over age 65</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3600" dirty="0" smtClean="0"/>
              <a:t>Blood pressure </a:t>
            </a:r>
          </a:p>
          <a:p>
            <a:pPr>
              <a:buFont typeface="Wingdings" pitchFamily="2" charset="2"/>
              <a:buChar char="Ø"/>
            </a:pPr>
            <a:r>
              <a:rPr lang="en-US" sz="3600" dirty="0" smtClean="0"/>
              <a:t>Cholesterol</a:t>
            </a:r>
          </a:p>
          <a:p>
            <a:pPr>
              <a:buFont typeface="Wingdings" pitchFamily="2" charset="2"/>
              <a:buChar char="Ø"/>
            </a:pPr>
            <a:r>
              <a:rPr lang="en-US" sz="3600" dirty="0" smtClean="0"/>
              <a:t>Dental exam</a:t>
            </a:r>
          </a:p>
          <a:p>
            <a:pPr>
              <a:buFont typeface="Wingdings" pitchFamily="2" charset="2"/>
              <a:buChar char="Ø"/>
            </a:pPr>
            <a:r>
              <a:rPr lang="en-US" sz="3600" dirty="0" smtClean="0"/>
              <a:t>Eye exam</a:t>
            </a:r>
          </a:p>
          <a:p>
            <a:pPr>
              <a:buFont typeface="Wingdings" pitchFamily="2" charset="2"/>
              <a:buChar char="Ø"/>
            </a:pPr>
            <a:r>
              <a:rPr lang="en-US" sz="3600" dirty="0" smtClean="0"/>
              <a:t>Immunizations</a:t>
            </a:r>
            <a:endParaRPr lang="en-US" sz="3600" dirty="0"/>
          </a:p>
        </p:txBody>
      </p:sp>
    </p:spTree>
    <p:extLst>
      <p:ext uri="{BB962C8B-B14F-4D97-AF65-F5344CB8AC3E}">
        <p14:creationId xmlns:p14="http://schemas.microsoft.com/office/powerpoint/2010/main" val="159417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Health Milestones - Men</a:t>
            </a:r>
            <a:br>
              <a:rPr lang="en-US" dirty="0" smtClean="0"/>
            </a:br>
            <a:r>
              <a:rPr lang="en-US" dirty="0" smtClean="0"/>
              <a:t>Screening over age 65</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3600" dirty="0" smtClean="0"/>
              <a:t>Abdominal aortic aneurysm </a:t>
            </a:r>
          </a:p>
          <a:p>
            <a:pPr>
              <a:buFont typeface="Wingdings" pitchFamily="2" charset="2"/>
              <a:buChar char="Ø"/>
            </a:pPr>
            <a:r>
              <a:rPr lang="en-US" sz="3600" dirty="0" smtClean="0"/>
              <a:t>Colon cancer</a:t>
            </a:r>
          </a:p>
          <a:p>
            <a:pPr>
              <a:buFont typeface="Wingdings" pitchFamily="2" charset="2"/>
              <a:buChar char="Ø"/>
            </a:pPr>
            <a:r>
              <a:rPr lang="en-US" sz="3600" dirty="0" smtClean="0"/>
              <a:t>Osteoporosis</a:t>
            </a:r>
          </a:p>
          <a:p>
            <a:pPr>
              <a:buFont typeface="Wingdings" pitchFamily="2" charset="2"/>
              <a:buChar char="Ø"/>
            </a:pPr>
            <a:r>
              <a:rPr lang="en-US" sz="3600" dirty="0" smtClean="0"/>
              <a:t>Prostate cancer</a:t>
            </a:r>
          </a:p>
        </p:txBody>
      </p:sp>
    </p:spTree>
    <p:extLst>
      <p:ext uri="{BB962C8B-B14F-4D97-AF65-F5344CB8AC3E}">
        <p14:creationId xmlns:p14="http://schemas.microsoft.com/office/powerpoint/2010/main" val="155723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Health Milestones - Women</a:t>
            </a:r>
            <a:br>
              <a:rPr lang="en-US" dirty="0" smtClean="0"/>
            </a:br>
            <a:r>
              <a:rPr lang="en-US" dirty="0" smtClean="0"/>
              <a:t>Screening over age 65</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3600" dirty="0" smtClean="0"/>
              <a:t>Colon cancer</a:t>
            </a:r>
          </a:p>
          <a:p>
            <a:pPr>
              <a:buFont typeface="Wingdings" pitchFamily="2" charset="2"/>
              <a:buChar char="Ø"/>
            </a:pPr>
            <a:r>
              <a:rPr lang="en-US" sz="3600" dirty="0" smtClean="0"/>
              <a:t>Diabetes</a:t>
            </a:r>
          </a:p>
          <a:p>
            <a:pPr>
              <a:buFont typeface="Wingdings" pitchFamily="2" charset="2"/>
              <a:buChar char="Ø"/>
            </a:pPr>
            <a:r>
              <a:rPr lang="en-US" sz="3600" dirty="0" smtClean="0"/>
              <a:t>Breast exams</a:t>
            </a:r>
          </a:p>
          <a:p>
            <a:pPr>
              <a:buFont typeface="Wingdings" pitchFamily="2" charset="2"/>
              <a:buChar char="Ø"/>
            </a:pPr>
            <a:r>
              <a:rPr lang="en-US" sz="3600" dirty="0" smtClean="0"/>
              <a:t>Mammograms</a:t>
            </a:r>
          </a:p>
          <a:p>
            <a:pPr>
              <a:buFont typeface="Wingdings" pitchFamily="2" charset="2"/>
              <a:buChar char="Ø"/>
            </a:pPr>
            <a:r>
              <a:rPr lang="en-US" sz="3600" dirty="0" smtClean="0"/>
              <a:t>Osteoporosis</a:t>
            </a:r>
          </a:p>
          <a:p>
            <a:pPr>
              <a:buFont typeface="Wingdings" pitchFamily="2" charset="2"/>
              <a:buChar char="Ø"/>
            </a:pPr>
            <a:r>
              <a:rPr lang="en-US" sz="3600" dirty="0" smtClean="0"/>
              <a:t>Pelvic exam and Pap smear</a:t>
            </a:r>
          </a:p>
        </p:txBody>
      </p:sp>
    </p:spTree>
    <p:extLst>
      <p:ext uri="{BB962C8B-B14F-4D97-AF65-F5344CB8AC3E}">
        <p14:creationId xmlns:p14="http://schemas.microsoft.com/office/powerpoint/2010/main" val="2077255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ustom 4">
      <a:dk1>
        <a:sysClr val="windowText" lastClr="000000"/>
      </a:dk1>
      <a:lt1>
        <a:sysClr val="window" lastClr="FFFFFF"/>
      </a:lt1>
      <a:dk2>
        <a:srgbClr val="424456"/>
      </a:dk2>
      <a:lt2>
        <a:srgbClr val="DEDEDE"/>
      </a:lt2>
      <a:accent1>
        <a:srgbClr val="53548A"/>
      </a:accent1>
      <a:accent2>
        <a:srgbClr val="3F976F"/>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1178</TotalTime>
  <Words>1802</Words>
  <Application>Microsoft Office PowerPoint</Application>
  <PresentationFormat>On-screen Show (4:3)</PresentationFormat>
  <Paragraphs>295</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vt:lpstr>
      <vt:lpstr>“Older, we must move, and stay, and move again, to keep our life-giving ties alive, for this movement is our fountain of age. And there’s a freedom in realizing this, a new freedom to move or stay, new necessities and possibilities of choice.”  – Betty Friedan</vt:lpstr>
      <vt:lpstr>Lesson 7: Staying Awake: Be Engaged! Be Active! Be Aware!</vt:lpstr>
      <vt:lpstr>Health Strategies</vt:lpstr>
      <vt:lpstr>Be Engaged in Your Live</vt:lpstr>
      <vt:lpstr>Be an Active Participant in Your Health</vt:lpstr>
      <vt:lpstr>Preventive Health Care</vt:lpstr>
      <vt:lpstr>Health Milestones  Screening over age 65</vt:lpstr>
      <vt:lpstr>Health Milestones - Men Screening over age 65</vt:lpstr>
      <vt:lpstr>Health Milestones - Women Screening over age 65</vt:lpstr>
      <vt:lpstr>Wealth Strategies</vt:lpstr>
      <vt:lpstr>Financial Milestones – Age 50</vt:lpstr>
      <vt:lpstr>Financial Milestones – Age 55</vt:lpstr>
      <vt:lpstr>Financial Milestones – Age 55 to 60</vt:lpstr>
      <vt:lpstr>Financial Milestones – Age 59 ½</vt:lpstr>
      <vt:lpstr>Financial Milestones – Age 60</vt:lpstr>
      <vt:lpstr>Financial Milestones – Age 62</vt:lpstr>
      <vt:lpstr>Financial Milestones – Age 62 to FRA</vt:lpstr>
      <vt:lpstr>Financial Milestones – Age 63 ½</vt:lpstr>
      <vt:lpstr>Financial Milestones – Age 65</vt:lpstr>
      <vt:lpstr>Financial Milestones – Age 65 to 67</vt:lpstr>
      <vt:lpstr>Financial Milestones – Age 70</vt:lpstr>
      <vt:lpstr>Financial Milestones – Age 70 ½</vt:lpstr>
      <vt:lpstr>Take Home Message</vt:lpstr>
      <vt:lpstr>Activities</vt:lpstr>
      <vt:lpstr>Comments? Questions?  Experiences? </vt:lpstr>
    </vt:vector>
  </TitlesOfParts>
  <Company>UF/IFAS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aterminello</dc:creator>
  <cp:lastModifiedBy>mgillen</cp:lastModifiedBy>
  <cp:revision>48</cp:revision>
  <dcterms:created xsi:type="dcterms:W3CDTF">2013-03-27T13:32:45Z</dcterms:created>
  <dcterms:modified xsi:type="dcterms:W3CDTF">2013-05-06T14:09:43Z</dcterms:modified>
</cp:coreProperties>
</file>