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66" r:id="rId2"/>
    <p:sldId id="256" r:id="rId3"/>
    <p:sldId id="274" r:id="rId4"/>
    <p:sldId id="257" r:id="rId5"/>
    <p:sldId id="276" r:id="rId6"/>
    <p:sldId id="277" r:id="rId7"/>
    <p:sldId id="278" r:id="rId8"/>
    <p:sldId id="275" r:id="rId9"/>
    <p:sldId id="279" r:id="rId10"/>
    <p:sldId id="281" r:id="rId11"/>
    <p:sldId id="268"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198" autoAdjust="0"/>
  </p:normalViewPr>
  <p:slideViewPr>
    <p:cSldViewPr>
      <p:cViewPr varScale="1">
        <p:scale>
          <a:sx n="39" d="100"/>
          <a:sy n="39" d="100"/>
        </p:scale>
        <p:origin x="-19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BA2AA-440E-47F8-A148-52A358EB76E5}" type="datetimeFigureOut">
              <a:rPr lang="en-US" smtClean="0"/>
              <a:t>5/2/2013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7167E-DFFB-4F8C-8CE9-8181763B4D38}" type="slidenum">
              <a:rPr lang="en-US" smtClean="0"/>
              <a:t>‹#›</a:t>
            </a:fld>
            <a:endParaRPr lang="en-US" dirty="0"/>
          </a:p>
        </p:txBody>
      </p:sp>
    </p:spTree>
    <p:extLst>
      <p:ext uri="{BB962C8B-B14F-4D97-AF65-F5344CB8AC3E}">
        <p14:creationId xmlns:p14="http://schemas.microsoft.com/office/powerpoint/2010/main" val="1352475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Stretching is very important. We all know that it is important to keep our bodies active; but actually getting around to doing it can be difficult. Setting goals and creating a physical activity plan is a good first step to becoming more physically active. In Lesson 3 “Your Frames of Reference” you learned about national standards for physical activity.  We will use what we learned to create physical activity goals. Stretching isn’t only important for your body. Stretching your income will increase your financial security. Making every penny count will help ensure that you have money when you really need it. Perhaps the best way to stretch your resources is to keep track of your income and expenses. A budget will help keep you organized and in control of your finances.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2</a:t>
            </a:fld>
            <a:endParaRPr lang="en-US" dirty="0"/>
          </a:p>
        </p:txBody>
      </p:sp>
    </p:spTree>
    <p:extLst>
      <p:ext uri="{BB962C8B-B14F-4D97-AF65-F5344CB8AC3E}">
        <p14:creationId xmlns:p14="http://schemas.microsoft.com/office/powerpoint/2010/main" val="4061270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YOU WILL NEED</a:t>
            </a:r>
            <a:endParaRPr lang="en-US" sz="1200" kern="1200" dirty="0" smtClean="0">
              <a:solidFill>
                <a:schemeClr val="tx1"/>
              </a:solidFill>
              <a:effectLst/>
              <a:latin typeface="+mn-lt"/>
              <a:ea typeface="+mn-ea"/>
              <a:cs typeface="+mn-cs"/>
            </a:endParaRPr>
          </a:p>
          <a:p>
            <a:pPr marL="171450" indent="-171450">
              <a:buFont typeface="Wingdings" pitchFamily="2" charset="2"/>
              <a:buChar char="ü"/>
            </a:pPr>
            <a:r>
              <a:rPr lang="en-US" sz="1200" kern="1200" dirty="0" smtClean="0">
                <a:solidFill>
                  <a:schemeClr val="tx1"/>
                </a:solidFill>
                <a:effectLst/>
                <a:latin typeface="+mn-lt"/>
                <a:ea typeface="+mn-ea"/>
                <a:cs typeface="+mn-cs"/>
              </a:rPr>
              <a:t>Physical Activity Goal Setting Handout</a:t>
            </a:r>
          </a:p>
          <a:p>
            <a:pPr marL="171450" indent="-171450">
              <a:buFont typeface="Wingdings" pitchFamily="2" charset="2"/>
              <a:buChar char="ü"/>
            </a:pPr>
            <a:r>
              <a:rPr lang="en-US" sz="1200" kern="1200" dirty="0" smtClean="0">
                <a:solidFill>
                  <a:schemeClr val="tx1"/>
                </a:solidFill>
                <a:effectLst/>
                <a:latin typeface="+mn-lt"/>
                <a:ea typeface="+mn-ea"/>
                <a:cs typeface="+mn-cs"/>
              </a:rPr>
              <a:t>Physical Activity Tracker</a:t>
            </a:r>
          </a:p>
          <a:p>
            <a:pPr marL="171450" indent="-171450">
              <a:buFont typeface="Wingdings" pitchFamily="2" charset="2"/>
              <a:buChar char="ü"/>
            </a:pPr>
            <a:r>
              <a:rPr lang="en-US" sz="1200" kern="1200" dirty="0" smtClean="0">
                <a:solidFill>
                  <a:schemeClr val="tx1"/>
                </a:solidFill>
                <a:effectLst/>
                <a:latin typeface="+mn-lt"/>
                <a:ea typeface="+mn-ea"/>
                <a:cs typeface="+mn-cs"/>
              </a:rPr>
              <a:t>Spending Plan Handout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INSTRUCTIONS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Distribute handouts to participants</a:t>
            </a:r>
          </a:p>
          <a:p>
            <a:r>
              <a:rPr lang="en-US" sz="1200" kern="1200" dirty="0" smtClean="0">
                <a:solidFill>
                  <a:schemeClr val="tx1"/>
                </a:solidFill>
                <a:effectLst/>
                <a:latin typeface="+mn-lt"/>
                <a:ea typeface="+mn-ea"/>
                <a:cs typeface="+mn-cs"/>
              </a:rPr>
              <a:t>2. Encourage participants to take the spending plan handout home and complete it.</a:t>
            </a:r>
          </a:p>
          <a:p>
            <a:r>
              <a:rPr lang="en-US" sz="1200" kern="1200" dirty="0" smtClean="0">
                <a:solidFill>
                  <a:schemeClr val="tx1"/>
                </a:solidFill>
                <a:effectLst/>
                <a:latin typeface="+mn-lt"/>
                <a:ea typeface="+mn-ea"/>
                <a:cs typeface="+mn-cs"/>
              </a:rPr>
              <a:t>3. Ask participants to fill out the physical activity goal setting handout. </a:t>
            </a:r>
          </a:p>
          <a:p>
            <a:r>
              <a:rPr lang="en-US" sz="1200" kern="1200" dirty="0" smtClean="0">
                <a:solidFill>
                  <a:schemeClr val="tx1"/>
                </a:solidFill>
                <a:effectLst/>
                <a:latin typeface="+mn-lt"/>
                <a:ea typeface="+mn-ea"/>
                <a:cs typeface="+mn-cs"/>
              </a:rPr>
              <a:t>4. Encourage participants to take the physical activity log home and monitor their physical activity. </a:t>
            </a:r>
          </a:p>
          <a:p>
            <a:r>
              <a:rPr lang="en-US" sz="1200" kern="1200" dirty="0" smtClean="0">
                <a:solidFill>
                  <a:schemeClr val="tx1"/>
                </a:solidFill>
                <a:effectLst/>
                <a:latin typeface="+mn-lt"/>
                <a:ea typeface="+mn-ea"/>
                <a:cs typeface="+mn-cs"/>
              </a:rPr>
              <a:t>5. Facilitate a discussion regarding physical activity and goal setting.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DISCUSSION PROMPTS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If you feel comfortable discussing with the group, how does engaging in physical activity make you feel? </a:t>
            </a:r>
          </a:p>
          <a:p>
            <a:r>
              <a:rPr lang="en-US" sz="1200" kern="1200" dirty="0" smtClean="0">
                <a:solidFill>
                  <a:schemeClr val="tx1"/>
                </a:solidFill>
                <a:effectLst/>
                <a:latin typeface="+mn-lt"/>
                <a:ea typeface="+mn-ea"/>
                <a:cs typeface="+mn-cs"/>
              </a:rPr>
              <a:t>2. Ask participants to identify small steps they plan on taking to step up their physical activity.</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12</a:t>
            </a:fld>
            <a:endParaRPr lang="en-US" dirty="0"/>
          </a:p>
        </p:txBody>
      </p:sp>
    </p:spTree>
    <p:extLst>
      <p:ext uri="{BB962C8B-B14F-4D97-AF65-F5344CB8AC3E}">
        <p14:creationId xmlns:p14="http://schemas.microsoft.com/office/powerpoint/2010/main" val="984382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Small Steps to Health and Wealth</a:t>
            </a:r>
          </a:p>
        </p:txBody>
      </p:sp>
      <p:sp>
        <p:nvSpPr>
          <p:cNvPr id="5" name="Rectangle 7"/>
          <p:cNvSpPr>
            <a:spLocks noGrp="1" noChangeArrowheads="1"/>
          </p:cNvSpPr>
          <p:nvPr>
            <p:ph type="sldNum" sz="quarter" idx="5"/>
          </p:nvPr>
        </p:nvSpPr>
        <p:spPr>
          <a:ln/>
        </p:spPr>
        <p:txBody>
          <a:bodyPr/>
          <a:lstStyle/>
          <a:p>
            <a:fld id="{EB9752F8-7B31-4E6A-90E2-D332F93D50C9}" type="slidenum">
              <a:rPr lang="en-US"/>
              <a:pPr/>
              <a:t>13</a:t>
            </a:fld>
            <a:endParaRPr lang="en-US" dirty="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441462" y="4313631"/>
            <a:ext cx="5665438" cy="4114640"/>
          </a:xfrm>
        </p:spPr>
        <p:txBody>
          <a:bodyPr/>
          <a:lstStyle/>
          <a:p>
            <a:pPr>
              <a:spcBef>
                <a:spcPct val="20000"/>
              </a:spcBef>
            </a:pPr>
            <a:r>
              <a:rPr lang="en-US" dirty="0"/>
              <a:t>Best of luck to everyone.</a:t>
            </a:r>
          </a:p>
          <a:p>
            <a:pPr>
              <a:spcBef>
                <a:spcPct val="20000"/>
              </a:spcBef>
            </a:pPr>
            <a:r>
              <a:rPr lang="en-US" dirty="0"/>
              <a:t>Be healthy, wealthy, and happy.</a:t>
            </a:r>
          </a:p>
          <a:p>
            <a:pPr>
              <a:spcBef>
                <a:spcPct val="20000"/>
              </a:spcBef>
            </a:pPr>
            <a:r>
              <a:rPr lang="en-US" dirty="0"/>
              <a:t>Don’t rely on luck, alone, however.  Take charge of your future.</a:t>
            </a:r>
          </a:p>
          <a:p>
            <a:pPr>
              <a:spcBef>
                <a:spcPct val="20000"/>
              </a:spcBef>
            </a:pPr>
            <a:endParaRPr lang="en-US" dirty="0"/>
          </a:p>
          <a:p>
            <a:pPr>
              <a:spcBef>
                <a:spcPct val="20000"/>
              </a:spcBef>
            </a:pPr>
            <a:r>
              <a:rPr lang="en-US" dirty="0" smtClean="0"/>
              <a:t>What you do with the information provided in the </a:t>
            </a:r>
            <a:r>
              <a:rPr lang="en-US" i="1" dirty="0" smtClean="0"/>
              <a:t>Small Steps to Health and Wealth for Older Adults </a:t>
            </a:r>
            <a:r>
              <a:rPr lang="en-US" dirty="0" smtClean="0"/>
              <a:t>program is up to you.</a:t>
            </a:r>
          </a:p>
          <a:p>
            <a:pPr>
              <a:spcBef>
                <a:spcPct val="20000"/>
              </a:spcBef>
            </a:pPr>
            <a:r>
              <a:rPr lang="en-US" dirty="0"/>
              <a:t/>
            </a:r>
            <a:br>
              <a:rPr lang="en-US" dirty="0"/>
            </a:b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Scientific studies have shown that physical activity has a multitude of health benefits. Especially for older adults, physical activity can help you maintain your independence as you age and reduce the physiological effects of aging. Physical activity can help you get stronger if you feel frail and can improve your health even if you already have a disease or disability. It can even prevent or delay many diseases or disabilities. Physical activity can also help you manage stress, reduce feelings of depression and anxiety, improve your mood and cognitive function. Maintaining a physically active lifestyle is a good start to maintaining an independent lifestyle (NIH Senior Health, n.d., benefits of exercise).</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3</a:t>
            </a:fld>
            <a:endParaRPr lang="en-US" dirty="0"/>
          </a:p>
        </p:txBody>
      </p:sp>
    </p:spTree>
    <p:extLst>
      <p:ext uri="{BB962C8B-B14F-4D97-AF65-F5344CB8AC3E}">
        <p14:creationId xmlns:p14="http://schemas.microsoft.com/office/powerpoint/2010/main" val="401042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The first small step to physical activity is to prepare ourselves for change. We may feel overwhelmed by starting to make such an important change in our lives. It is important to remember to start slow and take small steps. </a:t>
            </a:r>
          </a:p>
          <a:p>
            <a:pPr marL="171450" indent="-171450">
              <a:buFont typeface="Arial" pitchFamily="34" charset="0"/>
              <a:buChar char="•"/>
            </a:pPr>
            <a:r>
              <a:rPr lang="en-US" sz="1200" kern="1200" dirty="0" smtClean="0">
                <a:solidFill>
                  <a:schemeClr val="tx1"/>
                </a:solidFill>
                <a:effectLst/>
                <a:latin typeface="+mn-lt"/>
                <a:ea typeface="+mn-ea"/>
                <a:cs typeface="+mn-cs"/>
              </a:rPr>
              <a:t>Take a small step to incorporate 5 minutes of physical activity into your day when starting out; you need to work your way up slowly.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If you have a condition that may hinder your ability to be physically active, it is important to discuss it with your doctor. Do not assume that you cannot be active because of your condition; you will be surprised to know that physical activity may help you feel better and be healthier regardless of your condition. Your doctor may have some stretches or exercise activities appropriate for you.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Also make sure you have appropriate clothing and footwear before you begin. Comfortable loose-fitting clothes and comfortable well-fitting sneakers with non-skid soles and good heal support are crucial (NIH Senior Health, n.d., how to get started).</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4</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 The second step is to set realistic goals for yourself. </a:t>
            </a:r>
          </a:p>
          <a:p>
            <a:pPr marL="171450" indent="-171450">
              <a:buFont typeface="Arial" pitchFamily="34" charset="0"/>
              <a:buChar char="•"/>
            </a:pPr>
            <a:r>
              <a:rPr lang="en-US" sz="1200" kern="1200" dirty="0" smtClean="0">
                <a:solidFill>
                  <a:schemeClr val="tx1"/>
                </a:solidFill>
                <a:effectLst/>
                <a:latin typeface="+mn-lt"/>
                <a:ea typeface="+mn-ea"/>
                <a:cs typeface="+mn-cs"/>
              </a:rPr>
              <a:t>Identify your current level of fitness. Think about what activities you do throughout the day, the length of time and intensity of your activities, and how you feel about your current level of fitness.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It is important to set both short-term and long-term goals to keep you motivated.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Short-term goals could mean incorporating more frequent or intense physical activities into your daily life. Examples include going on a 10 minute walk or attending an exercise class at your local senior center. Short-term goals are usually on a daily or weekly basis so you can keep up with them. You can fulfill your short-term goals in an effort to accomplish your long-term goals.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Long-term goals may range anywhere from in 6 months to several years from now. Examples include reducing your blood pressure, being able to garden, or play with your grandchildren.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5</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next step is to decide which activities you want to engage in. It is important to remember to keep in mind your abilities and health needs, but don’t let your age stop you. Just because you may not be up for a triathlon, you will still be better off if you take your dog for a 10 minute walk or even just walk down the hallway.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When deciding what activities you are going to start doing, keep in mind what you like to do. You may enjoy dancing, walking the dog, or swimming.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Keep in mind the setting you want to conduct the activities in; you can garden at home or you may prefer to join an exercise class at your local senior center.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Also make sure to mix it up, don’t just do one activity – go for a walk one day and maybe go swimming another day.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Whatever you decide, make sure it is realistic and appropriate for you (NIH Senior Health, n.d., how to get started). </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6</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Types of physical activity, if possible, try to incorporate elements of each one into your physical activity plan:</a:t>
            </a:r>
          </a:p>
          <a:p>
            <a:pPr marL="171450" indent="-171450">
              <a:buFont typeface="Arial" pitchFamily="34" charset="0"/>
              <a:buChar char="•"/>
            </a:pPr>
            <a:r>
              <a:rPr lang="en-US" sz="1200" b="1" kern="1200" dirty="0" smtClean="0">
                <a:solidFill>
                  <a:schemeClr val="tx1"/>
                </a:solidFill>
                <a:effectLst/>
                <a:latin typeface="+mn-lt"/>
                <a:ea typeface="+mn-ea"/>
                <a:cs typeface="+mn-cs"/>
              </a:rPr>
              <a:t>Endurance or aerobic activities </a:t>
            </a:r>
            <a:r>
              <a:rPr lang="en-US" sz="1200" kern="1200" dirty="0" smtClean="0">
                <a:solidFill>
                  <a:schemeClr val="tx1"/>
                </a:solidFill>
                <a:effectLst/>
                <a:latin typeface="+mn-lt"/>
                <a:ea typeface="+mn-ea"/>
                <a:cs typeface="+mn-cs"/>
              </a:rPr>
              <a:t>increase your breathing capacity and heart rate and make it easier for you to do everyday activities.</a:t>
            </a:r>
          </a:p>
          <a:p>
            <a:pPr marL="628650" lvl="1" indent="-171450">
              <a:buFont typeface="Arial" pitchFamily="34" charset="0"/>
              <a:buChar char="•"/>
            </a:pPr>
            <a:r>
              <a:rPr lang="en-US" sz="1200" kern="1200" dirty="0" smtClean="0">
                <a:solidFill>
                  <a:schemeClr val="tx1"/>
                </a:solidFill>
                <a:effectLst/>
                <a:latin typeface="+mn-lt"/>
                <a:ea typeface="+mn-ea"/>
                <a:cs typeface="+mn-cs"/>
              </a:rPr>
              <a:t>Examples include walking, dancing, swimming, or climbing stairs. </a:t>
            </a:r>
          </a:p>
          <a:p>
            <a:pPr marL="0" indent="0">
              <a:buFont typeface="Arial" pitchFamily="34" charset="0"/>
              <a:buNone/>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Strength activities </a:t>
            </a:r>
            <a:r>
              <a:rPr lang="en-US" sz="1200" kern="1200" dirty="0" smtClean="0">
                <a:solidFill>
                  <a:schemeClr val="tx1"/>
                </a:solidFill>
                <a:effectLst/>
                <a:latin typeface="+mn-lt"/>
                <a:ea typeface="+mn-ea"/>
                <a:cs typeface="+mn-cs"/>
              </a:rPr>
              <a:t>will make you stronger and will help you lift or carry things and climb stairs. </a:t>
            </a:r>
          </a:p>
          <a:p>
            <a:pPr marL="628650" lvl="1" indent="-171450">
              <a:buFont typeface="Arial" pitchFamily="34" charset="0"/>
              <a:buChar char="•"/>
            </a:pPr>
            <a:r>
              <a:rPr lang="en-US" sz="1200" kern="1200" dirty="0" smtClean="0">
                <a:solidFill>
                  <a:schemeClr val="tx1"/>
                </a:solidFill>
                <a:effectLst/>
                <a:latin typeface="+mn-lt"/>
                <a:ea typeface="+mn-ea"/>
                <a:cs typeface="+mn-cs"/>
              </a:rPr>
              <a:t>Examples include lifting weights, using resistance, elbow extensions, or leg straightening activities. </a:t>
            </a:r>
          </a:p>
          <a:p>
            <a:pPr marL="0" indent="0">
              <a:buFont typeface="Arial" pitchFamily="34" charset="0"/>
              <a:buNone/>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Balance activities </a:t>
            </a:r>
            <a:r>
              <a:rPr lang="en-US" sz="1200" kern="1200" dirty="0" smtClean="0">
                <a:solidFill>
                  <a:schemeClr val="tx1"/>
                </a:solidFill>
                <a:effectLst/>
                <a:latin typeface="+mn-lt"/>
                <a:ea typeface="+mn-ea"/>
                <a:cs typeface="+mn-cs"/>
              </a:rPr>
              <a:t>can help you walk without assistance and prevent falls. </a:t>
            </a:r>
          </a:p>
          <a:p>
            <a:pPr marL="628650" lvl="1" indent="-171450">
              <a:buFont typeface="Arial" pitchFamily="34" charset="0"/>
              <a:buChar char="•"/>
            </a:pPr>
            <a:r>
              <a:rPr lang="en-US" sz="1200" kern="1200" dirty="0" smtClean="0">
                <a:solidFill>
                  <a:schemeClr val="tx1"/>
                </a:solidFill>
                <a:effectLst/>
                <a:latin typeface="+mn-lt"/>
                <a:ea typeface="+mn-ea"/>
                <a:cs typeface="+mn-cs"/>
              </a:rPr>
              <a:t>Examples include standing on one foot, heel-to-toe walking, and leg raises. </a:t>
            </a:r>
          </a:p>
          <a:p>
            <a:pPr marL="0" indent="0">
              <a:buFont typeface="Arial" pitchFamily="34" charset="0"/>
              <a:buNone/>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Flexibility activities </a:t>
            </a:r>
            <a:r>
              <a:rPr lang="en-US" sz="1200" kern="1200" dirty="0" smtClean="0">
                <a:solidFill>
                  <a:schemeClr val="tx1"/>
                </a:solidFill>
                <a:effectLst/>
                <a:latin typeface="+mn-lt"/>
                <a:ea typeface="+mn-ea"/>
                <a:cs typeface="+mn-cs"/>
              </a:rPr>
              <a:t>can help give you more freedom of movement and be able to reach more things. </a:t>
            </a:r>
          </a:p>
          <a:p>
            <a:pPr marL="628650" lvl="1" indent="-171450">
              <a:buFont typeface="Arial" pitchFamily="34" charset="0"/>
              <a:buChar char="•"/>
            </a:pPr>
            <a:r>
              <a:rPr lang="en-US" sz="1200" kern="1200" dirty="0" smtClean="0">
                <a:solidFill>
                  <a:schemeClr val="tx1"/>
                </a:solidFill>
                <a:effectLst/>
                <a:latin typeface="+mn-lt"/>
                <a:ea typeface="+mn-ea"/>
                <a:cs typeface="+mn-cs"/>
              </a:rPr>
              <a:t>Examples include stretching your shoulders, upper arms, neck, back, or calf muscles (NIH Senior Health, n.d., how to get started).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7</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Having a spending plan allows you to better manage your finances, be prepared for the unexpected, and be able to afford some pleasures. Make a realistic spending plan, one that fits your lifestyle. Your spending plan is only useful if it is feasible and you stick to it.  Be honest about your priorities, your spending, and stick to it. It may be difficult, but it will be worth it. Good planning is key to living comfortably within your means.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8</a:t>
            </a:fld>
            <a:endParaRPr lang="en-US" dirty="0"/>
          </a:p>
        </p:txBody>
      </p:sp>
    </p:spTree>
    <p:extLst>
      <p:ext uri="{BB962C8B-B14F-4D97-AF65-F5344CB8AC3E}">
        <p14:creationId xmlns:p14="http://schemas.microsoft.com/office/powerpoint/2010/main" val="4010315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Write down all of your monthly sources of income: fixed and variable (retirement income, Social Security, and gifts from family members). Make a list of all of the sources from which you receive money and how much you receive each month. This will help you calculate your total monthly income.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9</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 Keep track of your expenses.  Monitor how much money you currently spend monthly in each category and make an estimate of how much you can afford to spend on a monthly basis in each category (Institute for Financial Literacy, 2010).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four categories of expenses: </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r>
              <a:rPr lang="en-US" sz="1200" b="1" kern="1200" dirty="0" smtClean="0">
                <a:solidFill>
                  <a:schemeClr val="tx1"/>
                </a:solidFill>
                <a:effectLst/>
                <a:latin typeface="+mn-lt"/>
                <a:ea typeface="+mn-ea"/>
                <a:cs typeface="+mn-cs"/>
              </a:rPr>
              <a:t>Fixed expenses </a:t>
            </a:r>
            <a:r>
              <a:rPr lang="en-US" sz="1200" kern="1200" dirty="0" smtClean="0">
                <a:solidFill>
                  <a:schemeClr val="tx1"/>
                </a:solidFill>
                <a:effectLst/>
                <a:latin typeface="+mn-lt"/>
                <a:ea typeface="+mn-ea"/>
                <a:cs typeface="+mn-cs"/>
              </a:rPr>
              <a:t>are expenses that you know you have to pay each month and you know how much it is going to cost you. They are the easiest to predict and include bills such as housing costs (mortgage or rent), debt payments, and health insurance premiums. </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r>
              <a:rPr lang="en-US" sz="1200" b="1" kern="1200" dirty="0" smtClean="0">
                <a:solidFill>
                  <a:schemeClr val="tx1"/>
                </a:solidFill>
                <a:effectLst/>
                <a:latin typeface="+mn-lt"/>
                <a:ea typeface="+mn-ea"/>
                <a:cs typeface="+mn-cs"/>
              </a:rPr>
              <a:t>Variable expenses </a:t>
            </a:r>
            <a:r>
              <a:rPr lang="en-US" sz="1200" kern="1200" dirty="0" smtClean="0">
                <a:solidFill>
                  <a:schemeClr val="tx1"/>
                </a:solidFill>
                <a:effectLst/>
                <a:latin typeface="+mn-lt"/>
                <a:ea typeface="+mn-ea"/>
                <a:cs typeface="+mn-cs"/>
              </a:rPr>
              <a:t>are expenses that you know you have to pay each month, but their cost may differ from month to month. There are ways to account for these, however, such as take the average amount you have spent in the last 6 months and by monitoring your spending to create a realistic estimate. These expenses may include utilities, groceries, gasoline, and phone and internet bills. </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r>
              <a:rPr lang="en-US" sz="1200" b="1" kern="1200" dirty="0" smtClean="0">
                <a:solidFill>
                  <a:schemeClr val="tx1"/>
                </a:solidFill>
                <a:effectLst/>
                <a:latin typeface="+mn-lt"/>
                <a:ea typeface="+mn-ea"/>
                <a:cs typeface="+mn-cs"/>
              </a:rPr>
              <a:t>Periodic expenses </a:t>
            </a:r>
            <a:r>
              <a:rPr lang="en-US" sz="1200" kern="1200" dirty="0" smtClean="0">
                <a:solidFill>
                  <a:schemeClr val="tx1"/>
                </a:solidFill>
                <a:effectLst/>
                <a:latin typeface="+mn-lt"/>
                <a:ea typeface="+mn-ea"/>
                <a:cs typeface="+mn-cs"/>
              </a:rPr>
              <a:t>are bills that you pay not on a monthly basis and thus may be more expensive. Failing to account for these expenses can be detrimental to your budget. Calculate what your monthly payment would be if you paid it on a monthly basis, and save that money until the bill is due. These expenses can include car insurance, life insurance, and property taxes.  </a:t>
            </a:r>
          </a:p>
          <a:p>
            <a:r>
              <a:rPr lang="en-US" sz="1200" kern="1200" dirty="0" smtClean="0">
                <a:solidFill>
                  <a:schemeClr val="tx1"/>
                </a:solidFill>
                <a:effectLst/>
                <a:latin typeface="+mn-lt"/>
                <a:ea typeface="+mn-ea"/>
                <a:cs typeface="+mn-cs"/>
              </a:rPr>
              <a:t> </a:t>
            </a:r>
          </a:p>
          <a:p>
            <a:pPr marL="171450" indent="-171450">
              <a:buFont typeface="Arial" pitchFamily="34" charset="0"/>
              <a:buChar char="•"/>
            </a:pPr>
            <a:r>
              <a:rPr lang="en-US" sz="1200" b="1" kern="1200" dirty="0" smtClean="0">
                <a:solidFill>
                  <a:schemeClr val="tx1"/>
                </a:solidFill>
                <a:effectLst/>
                <a:latin typeface="+mn-lt"/>
                <a:ea typeface="+mn-ea"/>
                <a:cs typeface="+mn-cs"/>
              </a:rPr>
              <a:t>Discretionary expenses </a:t>
            </a:r>
            <a:r>
              <a:rPr lang="en-US" sz="1200" kern="1200" dirty="0" smtClean="0">
                <a:solidFill>
                  <a:schemeClr val="tx1"/>
                </a:solidFill>
                <a:effectLst/>
                <a:latin typeface="+mn-lt"/>
                <a:ea typeface="+mn-ea"/>
                <a:cs typeface="+mn-cs"/>
              </a:rPr>
              <a:t>are the fun expenses. Failing to plan for flexibility in enjoying the good things in life can result in stress and anxiety or overindulgence and financial crisis. These expenses can include clothing, gifts and vacations.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10</a:t>
            </a:fld>
            <a:endParaRPr lang="en-US" dirty="0"/>
          </a:p>
        </p:txBody>
      </p:sp>
    </p:spTree>
    <p:extLst>
      <p:ext uri="{BB962C8B-B14F-4D97-AF65-F5344CB8AC3E}">
        <p14:creationId xmlns:p14="http://schemas.microsoft.com/office/powerpoint/2010/main" val="3679122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78B2DE1-A920-4F2E-AB4F-4FF17251AD2C}" type="datetimeFigureOut">
              <a:rPr lang="en-US" smtClean="0"/>
              <a:t>5/2/2013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1BF984-B50A-4AF4-A2B1-E9C876A6517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78B2DE1-A920-4F2E-AB4F-4FF17251AD2C}" type="datetimeFigureOut">
              <a:rPr lang="en-US" smtClean="0"/>
              <a:t>5/2/2013</a:t>
            </a:fld>
            <a:endParaRPr lang="en-US" dirty="0"/>
          </a:p>
        </p:txBody>
      </p:sp>
      <p:sp>
        <p:nvSpPr>
          <p:cNvPr id="27" name="Slide Number Placeholder 26"/>
          <p:cNvSpPr>
            <a:spLocks noGrp="1"/>
          </p:cNvSpPr>
          <p:nvPr>
            <p:ph type="sldNum" sz="quarter" idx="11"/>
          </p:nvPr>
        </p:nvSpPr>
        <p:spPr/>
        <p:txBody>
          <a:bodyPr rtlCol="0"/>
          <a:lstStyle/>
          <a:p>
            <a:fld id="{C11BF984-B50A-4AF4-A2B1-E9C876A65173}"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78B2DE1-A920-4F2E-AB4F-4FF17251AD2C}" type="datetimeFigureOut">
              <a:rPr lang="en-US" smtClean="0"/>
              <a:t>5/2/2013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11BF984-B50A-4AF4-A2B1-E9C876A6517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8B2DE1-A920-4F2E-AB4F-4FF17251AD2C}" type="datetimeFigureOut">
              <a:rPr lang="en-US" smtClean="0"/>
              <a:t>5/2/2013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78B2DE1-A920-4F2E-AB4F-4FF17251AD2C}" type="datetimeFigureOut">
              <a:rPr lang="en-US" smtClean="0"/>
              <a:t>5/2/2013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1BF984-B50A-4AF4-A2B1-E9C876A6517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6.wmf"/><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1" y="838200"/>
            <a:ext cx="8610600" cy="5715000"/>
          </a:xfrm>
        </p:spPr>
        <p:style>
          <a:lnRef idx="1">
            <a:schemeClr val="accent2"/>
          </a:lnRef>
          <a:fillRef idx="3">
            <a:schemeClr val="accent2"/>
          </a:fillRef>
          <a:effectRef idx="2">
            <a:schemeClr val="accent2"/>
          </a:effectRef>
          <a:fontRef idx="minor">
            <a:schemeClr val="lt1"/>
          </a:fontRef>
        </p:style>
        <p:txBody>
          <a:bodyPr/>
          <a:lstStyle/>
          <a:p>
            <a:pPr algn="ctr"/>
            <a:r>
              <a:rPr lang="en-US" sz="4800" i="1" dirty="0">
                <a:effectLst/>
              </a:rPr>
              <a:t>"Those who think they have no time for bodily exercise will sooner or later have to find time for illness."</a:t>
            </a:r>
            <a:r>
              <a:rPr lang="en-US" sz="4800" dirty="0">
                <a:effectLst/>
              </a:rPr>
              <a:t> </a:t>
            </a:r>
            <a:r>
              <a:rPr lang="en-US" sz="4800" dirty="0" smtClean="0">
                <a:effectLst/>
              </a:rPr>
              <a:t/>
            </a:r>
            <a:br>
              <a:rPr lang="en-US" sz="4800" dirty="0" smtClean="0">
                <a:effectLst/>
              </a:rPr>
            </a:br>
            <a:r>
              <a:rPr lang="en-US" sz="4800" dirty="0" smtClean="0">
                <a:effectLst/>
              </a:rPr>
              <a:t>- </a:t>
            </a:r>
            <a:r>
              <a:rPr lang="en-US" sz="4800" dirty="0">
                <a:effectLst/>
              </a:rPr>
              <a:t>Edward </a:t>
            </a:r>
            <a:r>
              <a:rPr lang="en-US" sz="4800" dirty="0" smtClean="0">
                <a:effectLst/>
              </a:rPr>
              <a:t>Stanley</a:t>
            </a:r>
            <a:r>
              <a:rPr lang="en-US" sz="6000" dirty="0">
                <a:effectLst/>
              </a:rPr>
              <a:t> </a:t>
            </a:r>
            <a:br>
              <a:rPr lang="en-US" sz="6000" dirty="0">
                <a:effectLst/>
              </a:rPr>
            </a:br>
            <a:r>
              <a:rPr lang="en-US" dirty="0">
                <a:effectLst/>
              </a:rPr>
              <a:t> </a:t>
            </a:r>
          </a:p>
        </p:txBody>
      </p:sp>
    </p:spTree>
    <p:extLst>
      <p:ext uri="{BB962C8B-B14F-4D97-AF65-F5344CB8AC3E}">
        <p14:creationId xmlns:p14="http://schemas.microsoft.com/office/powerpoint/2010/main" val="727922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Take Small Steps to Step Create Your Spending Plan</a:t>
            </a:r>
            <a:endParaRPr lang="en-US" dirty="0"/>
          </a:p>
        </p:txBody>
      </p:sp>
      <p:sp>
        <p:nvSpPr>
          <p:cNvPr id="4" name="Content Placeholder 3"/>
          <p:cNvSpPr>
            <a:spLocks noGrp="1"/>
          </p:cNvSpPr>
          <p:nvPr>
            <p:ph idx="1"/>
          </p:nvPr>
        </p:nvSpPr>
        <p:spPr>
          <a:xfrm>
            <a:off x="228600" y="2057400"/>
            <a:ext cx="8686800" cy="4800600"/>
          </a:xfrm>
        </p:spPr>
        <p:txBody>
          <a:bodyPr>
            <a:normAutofit/>
          </a:bodyPr>
          <a:lstStyle/>
          <a:p>
            <a:pPr marL="109728" indent="0">
              <a:buNone/>
            </a:pPr>
            <a:r>
              <a:rPr lang="en-US" sz="3600" dirty="0" smtClean="0"/>
              <a:t>2.    Expenses</a:t>
            </a:r>
            <a:endParaRPr lang="en-US" sz="3600" dirty="0"/>
          </a:p>
          <a:p>
            <a:pPr marL="916686" lvl="1" indent="-514350">
              <a:buFont typeface="Wingdings" pitchFamily="2" charset="2"/>
              <a:buChar char="Ø"/>
            </a:pPr>
            <a:r>
              <a:rPr lang="en-US" sz="3200" dirty="0" smtClean="0"/>
              <a:t>Fixed expenses</a:t>
            </a:r>
          </a:p>
          <a:p>
            <a:pPr marL="916686" lvl="1" indent="-514350">
              <a:buFont typeface="Wingdings" pitchFamily="2" charset="2"/>
              <a:buChar char="Ø"/>
            </a:pPr>
            <a:r>
              <a:rPr lang="en-US" sz="3200" dirty="0" smtClean="0"/>
              <a:t>Variable expenses</a:t>
            </a:r>
          </a:p>
          <a:p>
            <a:pPr marL="916686" lvl="1" indent="-514350">
              <a:buFont typeface="Wingdings" pitchFamily="2" charset="2"/>
              <a:buChar char="Ø"/>
            </a:pPr>
            <a:r>
              <a:rPr lang="en-US" sz="3200" dirty="0" smtClean="0"/>
              <a:t>Periodic expenses</a:t>
            </a:r>
          </a:p>
          <a:p>
            <a:pPr marL="916686" lvl="1" indent="-514350">
              <a:buFont typeface="Wingdings" pitchFamily="2" charset="2"/>
              <a:buChar char="Ø"/>
            </a:pPr>
            <a:r>
              <a:rPr lang="en-US" sz="3200" dirty="0" smtClean="0"/>
              <a:t>Discretionary expenses</a:t>
            </a:r>
          </a:p>
          <a:p>
            <a:pPr marL="916686" lvl="1" indent="-514350">
              <a:buFont typeface="Wingdings" pitchFamily="2" charset="2"/>
              <a:buChar char="Ø"/>
            </a:pPr>
            <a:endParaRPr lang="en-US" sz="3200" dirty="0"/>
          </a:p>
          <a:p>
            <a:pPr marL="916686" lvl="1" indent="-514350">
              <a:buFont typeface="Wingdings" pitchFamily="2" charset="2"/>
              <a:buChar char="Ø"/>
            </a:pPr>
            <a:endParaRPr lang="en-US" sz="3200" dirty="0"/>
          </a:p>
          <a:p>
            <a:pPr marL="916686" lvl="1" indent="-514350">
              <a:buFont typeface="Wingdings" pitchFamily="2" charset="2"/>
              <a:buChar char="Ø"/>
            </a:pPr>
            <a:endParaRPr lang="en-US" sz="3200" dirty="0"/>
          </a:p>
        </p:txBody>
      </p:sp>
    </p:spTree>
    <p:extLst>
      <p:ext uri="{BB962C8B-B14F-4D97-AF65-F5344CB8AC3E}">
        <p14:creationId xmlns:p14="http://schemas.microsoft.com/office/powerpoint/2010/main" val="4057699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22" y="685800"/>
            <a:ext cx="8229600" cy="1066800"/>
          </a:xfrm>
        </p:spPr>
        <p:txBody>
          <a:bodyPr/>
          <a:lstStyle/>
          <a:p>
            <a:pPr algn="ctr"/>
            <a:r>
              <a:rPr lang="en-US" dirty="0" smtClean="0"/>
              <a:t>Take Home Message</a:t>
            </a:r>
            <a:endParaRPr lang="en-US" dirty="0"/>
          </a:p>
        </p:txBody>
      </p:sp>
      <p:sp>
        <p:nvSpPr>
          <p:cNvPr id="5" name="Text Box 3"/>
          <p:cNvSpPr txBox="1">
            <a:spLocks noChangeArrowheads="1"/>
          </p:cNvSpPr>
          <p:nvPr/>
        </p:nvSpPr>
        <p:spPr bwMode="auto">
          <a:xfrm>
            <a:off x="1295400" y="2438400"/>
            <a:ext cx="7010399" cy="3505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0" i="0" u="none" strike="noStrike" cap="none" normalizeH="0" baseline="0" dirty="0" smtClean="0">
                <a:ln>
                  <a:noFill/>
                </a:ln>
                <a:solidFill>
                  <a:schemeClr val="bg1"/>
                </a:solidFill>
                <a:effectLst/>
                <a:latin typeface="Century Schoolbook" pitchFamily="18" charset="0"/>
                <a:cs typeface="Arial" pitchFamily="34" charset="0"/>
              </a:rPr>
              <a:t>Taking small steps to understand labels can help you make informed health and wealth decisions.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itle 3"/>
          <p:cNvSpPr txBox="1">
            <a:spLocks/>
          </p:cNvSpPr>
          <p:nvPr/>
        </p:nvSpPr>
        <p:spPr>
          <a:xfrm>
            <a:off x="304801" y="2057400"/>
            <a:ext cx="8610600" cy="44958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normAutofit fontScale="85000" lnSpcReduction="200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4800" dirty="0" smtClean="0"/>
          </a:p>
          <a:p>
            <a:pPr algn="ctr"/>
            <a:r>
              <a:rPr lang="en-US" sz="5400" dirty="0"/>
              <a:t>You can take small steps to step up your physical activity and to create your spending plan.</a:t>
            </a:r>
          </a:p>
          <a:p>
            <a:r>
              <a:rPr lang="en-US" sz="5400" dirty="0"/>
              <a:t> </a:t>
            </a:r>
          </a:p>
          <a:p>
            <a:r>
              <a:rPr lang="en-US" sz="4800" dirty="0"/>
              <a:t> </a:t>
            </a:r>
          </a:p>
          <a:p>
            <a:r>
              <a:rPr lang="en-US" dirty="0"/>
              <a:t> </a:t>
            </a:r>
          </a:p>
          <a:p>
            <a:pPr algn="ctr"/>
            <a:r>
              <a:rPr lang="en-US" dirty="0" smtClean="0"/>
              <a:t> </a:t>
            </a:r>
            <a:endParaRPr lang="en-US" dirty="0"/>
          </a:p>
        </p:txBody>
      </p:sp>
    </p:spTree>
    <p:extLst>
      <p:ext uri="{BB962C8B-B14F-4D97-AF65-F5344CB8AC3E}">
        <p14:creationId xmlns:p14="http://schemas.microsoft.com/office/powerpoint/2010/main" val="1446764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Activities</a:t>
            </a:r>
            <a:endParaRPr lang="en-US" dirty="0"/>
          </a:p>
        </p:txBody>
      </p:sp>
      <p:sp>
        <p:nvSpPr>
          <p:cNvPr id="3" name="Content Placeholder 2"/>
          <p:cNvSpPr>
            <a:spLocks noGrp="1"/>
          </p:cNvSpPr>
          <p:nvPr>
            <p:ph idx="1"/>
          </p:nvPr>
        </p:nvSpPr>
        <p:spPr>
          <a:xfrm>
            <a:off x="457200" y="2514600"/>
            <a:ext cx="8229600" cy="4059936"/>
          </a:xfrm>
        </p:spPr>
        <p:txBody>
          <a:bodyPr>
            <a:normAutofit/>
          </a:bodyPr>
          <a:lstStyle/>
          <a:p>
            <a:pPr>
              <a:buFont typeface="Wingdings" pitchFamily="2" charset="2"/>
              <a:buChar char="ü"/>
            </a:pPr>
            <a:r>
              <a:rPr lang="en-US" sz="3600" dirty="0" smtClean="0"/>
              <a:t>Physical </a:t>
            </a:r>
            <a:r>
              <a:rPr lang="en-US" sz="3600" dirty="0"/>
              <a:t>Activity Goal Setting </a:t>
            </a:r>
            <a:r>
              <a:rPr lang="en-US" sz="3600" dirty="0" smtClean="0"/>
              <a:t>   </a:t>
            </a:r>
          </a:p>
          <a:p>
            <a:pPr marL="109728" indent="0">
              <a:buNone/>
            </a:pPr>
            <a:r>
              <a:rPr lang="en-US" sz="3600" dirty="0"/>
              <a:t> </a:t>
            </a:r>
            <a:r>
              <a:rPr lang="en-US" sz="3600" dirty="0" smtClean="0"/>
              <a:t>  Handout</a:t>
            </a:r>
            <a:endParaRPr lang="en-US" sz="3600" dirty="0"/>
          </a:p>
          <a:p>
            <a:pPr>
              <a:buFont typeface="Wingdings" pitchFamily="2" charset="2"/>
              <a:buChar char="ü"/>
            </a:pPr>
            <a:r>
              <a:rPr lang="en-US" sz="3600" dirty="0" smtClean="0"/>
              <a:t>Physical </a:t>
            </a:r>
            <a:r>
              <a:rPr lang="en-US" sz="3600" dirty="0"/>
              <a:t>Activity Tracker</a:t>
            </a:r>
          </a:p>
          <a:p>
            <a:pPr>
              <a:buFont typeface="Wingdings" pitchFamily="2" charset="2"/>
              <a:buChar char="ü"/>
            </a:pPr>
            <a:r>
              <a:rPr lang="en-US" sz="3600" dirty="0" smtClean="0"/>
              <a:t>Spending </a:t>
            </a:r>
            <a:r>
              <a:rPr lang="en-US" sz="3600" dirty="0"/>
              <a:t>Plan Handout</a:t>
            </a:r>
          </a:p>
          <a:p>
            <a:endParaRPr lang="en-US" sz="3600" dirty="0"/>
          </a:p>
        </p:txBody>
      </p:sp>
    </p:spTree>
    <p:extLst>
      <p:ext uri="{BB962C8B-B14F-4D97-AF65-F5344CB8AC3E}">
        <p14:creationId xmlns:p14="http://schemas.microsoft.com/office/powerpoint/2010/main" val="3560449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F38F2D98-636D-4B9F-BF7C-44659A67CBB2}" type="slidenum">
              <a:rPr lang="en-US"/>
              <a:pPr/>
              <a:t>13</a:t>
            </a:fld>
            <a:endParaRPr lang="en-US" dirty="0"/>
          </a:p>
        </p:txBody>
      </p:sp>
      <p:sp>
        <p:nvSpPr>
          <p:cNvPr id="52226" name="Rectangle 2"/>
          <p:cNvSpPr>
            <a:spLocks noGrp="1" noChangeArrowheads="1"/>
          </p:cNvSpPr>
          <p:nvPr>
            <p:ph type="title"/>
          </p:nvPr>
        </p:nvSpPr>
        <p:spPr>
          <a:xfrm>
            <a:off x="533400" y="760476"/>
            <a:ext cx="8229600" cy="1069848"/>
          </a:xfrm>
        </p:spPr>
        <p:txBody>
          <a:bodyPr>
            <a:normAutofit fontScale="90000"/>
          </a:bodyPr>
          <a:lstStyle/>
          <a:p>
            <a:pPr algn="ctr"/>
            <a:r>
              <a:rPr lang="en-US" sz="3600" b="1" dirty="0">
                <a:effectLst>
                  <a:outerShdw blurRad="38100" dist="38100" dir="2700000" algn="tl">
                    <a:srgbClr val="000000"/>
                  </a:outerShdw>
                </a:effectLst>
              </a:rPr>
              <a:t>Comments? Questions? </a:t>
            </a:r>
            <a:r>
              <a:rPr lang="en-US" sz="3600" b="1" dirty="0" smtClean="0">
                <a:effectLst>
                  <a:outerShdw blurRad="38100" dist="38100" dir="2700000" algn="tl">
                    <a:srgbClr val="000000"/>
                  </a:outerShdw>
                </a:effectLst>
              </a:rPr>
              <a:t/>
            </a:r>
            <a:br>
              <a:rPr lang="en-US" sz="3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Experiences</a:t>
            </a:r>
            <a:r>
              <a:rPr lang="en-US" sz="3600" b="1" dirty="0">
                <a:effectLst>
                  <a:outerShdw blurRad="38100" dist="38100" dir="2700000" algn="tl">
                    <a:srgbClr val="000000"/>
                  </a:outerShdw>
                </a:effectLst>
              </a:rPr>
              <a:t>?</a:t>
            </a:r>
            <a:r>
              <a:rPr lang="en-US" dirty="0"/>
              <a:t> </a:t>
            </a:r>
          </a:p>
        </p:txBody>
      </p:sp>
      <p:sp>
        <p:nvSpPr>
          <p:cNvPr id="52227" name="Text Box 3"/>
          <p:cNvSpPr txBox="1">
            <a:spLocks noChangeArrowheads="1"/>
          </p:cNvSpPr>
          <p:nvPr/>
        </p:nvSpPr>
        <p:spPr bwMode="auto">
          <a:xfrm>
            <a:off x="2514600" y="2286000"/>
            <a:ext cx="4495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dirty="0">
                <a:solidFill>
                  <a:srgbClr val="FF0000"/>
                </a:solidFill>
                <a:effectLst>
                  <a:outerShdw blurRad="38100" dist="38100" dir="2700000" algn="tl">
                    <a:srgbClr val="000000"/>
                  </a:outerShdw>
                </a:effectLst>
                <a:latin typeface="Arial" charset="0"/>
              </a:rPr>
              <a:t>Be healthy, wealthy, and happy…always</a:t>
            </a:r>
            <a:r>
              <a:rPr lang="en-US" sz="4000" b="1" dirty="0">
                <a:solidFill>
                  <a:srgbClr val="FF0000"/>
                </a:solidFill>
                <a:effectLst>
                  <a:outerShdw blurRad="38100" dist="38100" dir="2700000" algn="tl">
                    <a:srgbClr val="000000"/>
                  </a:outerShdw>
                </a:effectLst>
              </a:rPr>
              <a:t>.</a:t>
            </a:r>
          </a:p>
        </p:txBody>
      </p:sp>
      <p:pic>
        <p:nvPicPr>
          <p:cNvPr id="52554" name="Picture 330" descr="j029739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754420"/>
            <a:ext cx="16002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52559" name="Picture 335" descr="j00786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4419600"/>
            <a:ext cx="2185988" cy="2046288"/>
          </a:xfrm>
          <a:prstGeom prst="rect">
            <a:avLst/>
          </a:prstGeom>
          <a:noFill/>
          <a:extLst>
            <a:ext uri="{909E8E84-426E-40DD-AFC4-6F175D3DCCD1}">
              <a14:hiddenFill xmlns:a14="http://schemas.microsoft.com/office/drawing/2010/main">
                <a:solidFill>
                  <a:srgbClr val="FFFFFF"/>
                </a:solidFill>
              </a14:hiddenFill>
            </a:ext>
          </a:extLst>
        </p:spPr>
      </p:pic>
      <p:pic>
        <p:nvPicPr>
          <p:cNvPr id="52563" name="Picture 339" descr="FD00984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0318" y="1809096"/>
            <a:ext cx="2195513" cy="1731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594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 Stretching Your Body and Your Money</a:t>
            </a:r>
            <a:endParaRPr lang="en-US" dirty="0"/>
          </a:p>
        </p:txBody>
      </p:sp>
      <p:sp>
        <p:nvSpPr>
          <p:cNvPr id="3" name="Subtitle 2"/>
          <p:cNvSpPr>
            <a:spLocks noGrp="1"/>
          </p:cNvSpPr>
          <p:nvPr>
            <p:ph type="subTitle" idx="1"/>
          </p:nvPr>
        </p:nvSpPr>
        <p:spPr/>
        <p:txBody>
          <a:bodyPr/>
          <a:lstStyle/>
          <a:p>
            <a:r>
              <a:rPr lang="en-US" dirty="0"/>
              <a:t>Module 10: Small Steps to Health and Wealth</a:t>
            </a:r>
            <a:r>
              <a:rPr lang="en-US" baseline="30000" dirty="0"/>
              <a:t>TM</a:t>
            </a:r>
            <a:r>
              <a:rPr lang="en-US" dirty="0"/>
              <a:t> for Older Adults</a:t>
            </a:r>
          </a:p>
          <a:p>
            <a:r>
              <a:rPr lang="en-US" dirty="0"/>
              <a:t> </a:t>
            </a:r>
          </a:p>
          <a:p>
            <a:endParaRPr lang="en-US" dirty="0"/>
          </a:p>
        </p:txBody>
      </p:sp>
      <p:pic>
        <p:nvPicPr>
          <p:cNvPr id="1026" name="Picture 2" descr="ENAFS Colo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399" y="5741753"/>
            <a:ext cx="2300287" cy="68103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tcainstitute.org/images/sshw/National/SSHWLogoNationalFIN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128021"/>
            <a:ext cx="1599682" cy="1473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Health Strategies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42586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Take Small Steps to Step Up Your Physical Activity</a:t>
            </a:r>
            <a:endParaRPr lang="en-US" dirty="0"/>
          </a:p>
        </p:txBody>
      </p:sp>
      <p:sp>
        <p:nvSpPr>
          <p:cNvPr id="4" name="Content Placeholder 3"/>
          <p:cNvSpPr>
            <a:spLocks noGrp="1"/>
          </p:cNvSpPr>
          <p:nvPr>
            <p:ph idx="1"/>
          </p:nvPr>
        </p:nvSpPr>
        <p:spPr>
          <a:xfrm>
            <a:off x="152400" y="1447800"/>
            <a:ext cx="8686800" cy="5126736"/>
          </a:xfrm>
        </p:spPr>
        <p:txBody>
          <a:bodyPr>
            <a:normAutofit/>
          </a:bodyPr>
          <a:lstStyle/>
          <a:p>
            <a:pPr marL="624078" indent="-514350">
              <a:buFont typeface="+mj-lt"/>
              <a:buAutoNum type="arabicPeriod"/>
            </a:pPr>
            <a:r>
              <a:rPr lang="en-US" sz="3600" dirty="0" smtClean="0"/>
              <a:t>Prepare for change</a:t>
            </a:r>
          </a:p>
          <a:p>
            <a:pPr marL="916686" lvl="1" indent="-514350">
              <a:buFont typeface="Wingdings" pitchFamily="2" charset="2"/>
              <a:buChar char="Ø"/>
            </a:pPr>
            <a:r>
              <a:rPr lang="en-US" sz="3200" dirty="0" smtClean="0"/>
              <a:t>Take </a:t>
            </a:r>
            <a:r>
              <a:rPr lang="en-US" sz="3200" dirty="0"/>
              <a:t>a small step to incorporate 5 minutes of physical activity into your day when starting </a:t>
            </a:r>
            <a:r>
              <a:rPr lang="en-US" sz="3200" dirty="0" smtClean="0"/>
              <a:t>out</a:t>
            </a:r>
          </a:p>
          <a:p>
            <a:pPr marL="916686" lvl="1" indent="-514350">
              <a:buFont typeface="Wingdings" pitchFamily="2" charset="2"/>
              <a:buChar char="Ø"/>
            </a:pPr>
            <a:r>
              <a:rPr lang="en-US" sz="3200" dirty="0" smtClean="0"/>
              <a:t>Discuss your plan with your doctor if you have a condition than  may hinder your ability to be physically active</a:t>
            </a:r>
          </a:p>
          <a:p>
            <a:pPr marL="916686" lvl="1" indent="-514350">
              <a:buFont typeface="Wingdings" pitchFamily="2" charset="2"/>
              <a:buChar char="Ø"/>
            </a:pPr>
            <a:r>
              <a:rPr lang="en-US" sz="3200" dirty="0" smtClean="0"/>
              <a:t>Wear </a:t>
            </a:r>
            <a:r>
              <a:rPr lang="en-US" sz="3200" dirty="0"/>
              <a:t>appropriate clothing and footwear before you begin. </a:t>
            </a:r>
            <a:r>
              <a:rPr 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Take Small Steps to Step Up Your Physical Activity</a:t>
            </a:r>
            <a:endParaRPr lang="en-US" dirty="0"/>
          </a:p>
        </p:txBody>
      </p:sp>
      <p:sp>
        <p:nvSpPr>
          <p:cNvPr id="4" name="Content Placeholder 3"/>
          <p:cNvSpPr>
            <a:spLocks noGrp="1"/>
          </p:cNvSpPr>
          <p:nvPr>
            <p:ph idx="1"/>
          </p:nvPr>
        </p:nvSpPr>
        <p:spPr>
          <a:xfrm>
            <a:off x="152400" y="1447800"/>
            <a:ext cx="8686800" cy="5126736"/>
          </a:xfrm>
        </p:spPr>
        <p:txBody>
          <a:bodyPr>
            <a:normAutofit/>
          </a:bodyPr>
          <a:lstStyle/>
          <a:p>
            <a:pPr marL="109728" indent="0">
              <a:buNone/>
            </a:pPr>
            <a:r>
              <a:rPr lang="en-US" sz="3600" dirty="0" smtClean="0"/>
              <a:t>2. Set </a:t>
            </a:r>
            <a:r>
              <a:rPr lang="en-US" sz="3600" dirty="0"/>
              <a:t>realistic goals</a:t>
            </a:r>
          </a:p>
          <a:p>
            <a:pPr marL="916686" lvl="1" indent="-514350">
              <a:buFont typeface="Wingdings" pitchFamily="2" charset="2"/>
              <a:buChar char="Ø"/>
            </a:pPr>
            <a:r>
              <a:rPr lang="en-US" sz="3200" dirty="0" smtClean="0"/>
              <a:t>Identify you current level of activity</a:t>
            </a:r>
          </a:p>
          <a:p>
            <a:pPr marL="916686" lvl="1" indent="-514350">
              <a:buFont typeface="Wingdings" pitchFamily="2" charset="2"/>
              <a:buChar char="Ø"/>
            </a:pPr>
            <a:r>
              <a:rPr lang="en-US" sz="3200" dirty="0" smtClean="0"/>
              <a:t>Short-term goals</a:t>
            </a:r>
          </a:p>
          <a:p>
            <a:pPr marL="916686" lvl="1" indent="-514350">
              <a:buFont typeface="Wingdings" pitchFamily="2" charset="2"/>
              <a:buChar char="Ø"/>
            </a:pPr>
            <a:r>
              <a:rPr lang="en-US" sz="3200" dirty="0" smtClean="0"/>
              <a:t>Long-term goals</a:t>
            </a:r>
          </a:p>
          <a:p>
            <a:pPr marL="916686" lvl="1" indent="-514350">
              <a:buFont typeface="Wingdings" pitchFamily="2" charset="2"/>
              <a:buChar char="Ø"/>
            </a:pPr>
            <a:r>
              <a:rPr lang="en-US" sz="3200" dirty="0"/>
              <a:t>Write your goals down and track your physical activity</a:t>
            </a:r>
          </a:p>
          <a:p>
            <a:pPr marL="916686" lvl="1" indent="-514350">
              <a:buFont typeface="Wingdings" pitchFamily="2" charset="2"/>
              <a:buChar char="Ø"/>
            </a:pPr>
            <a:r>
              <a:rPr lang="en-US" sz="3200" dirty="0" smtClean="0"/>
              <a:t>Discuss </a:t>
            </a:r>
            <a:r>
              <a:rPr lang="en-US" sz="3200" dirty="0"/>
              <a:t>your plan with your friends and family members</a:t>
            </a:r>
          </a:p>
          <a:p>
            <a:pPr marL="916686" lvl="1" indent="-514350">
              <a:buFont typeface="Wingdings" pitchFamily="2" charset="2"/>
              <a:buChar char="Ø"/>
            </a:pPr>
            <a:endParaRPr lang="en-US" dirty="0"/>
          </a:p>
        </p:txBody>
      </p:sp>
    </p:spTree>
    <p:extLst>
      <p:ext uri="{BB962C8B-B14F-4D97-AF65-F5344CB8AC3E}">
        <p14:creationId xmlns:p14="http://schemas.microsoft.com/office/powerpoint/2010/main" val="2570814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Take Small Steps to Step Up Your Physical Activity</a:t>
            </a:r>
            <a:endParaRPr lang="en-US" dirty="0"/>
          </a:p>
        </p:txBody>
      </p:sp>
      <p:sp>
        <p:nvSpPr>
          <p:cNvPr id="4" name="Content Placeholder 3"/>
          <p:cNvSpPr>
            <a:spLocks noGrp="1"/>
          </p:cNvSpPr>
          <p:nvPr>
            <p:ph idx="1"/>
          </p:nvPr>
        </p:nvSpPr>
        <p:spPr>
          <a:xfrm>
            <a:off x="228600" y="1731264"/>
            <a:ext cx="8686800" cy="5126736"/>
          </a:xfrm>
        </p:spPr>
        <p:txBody>
          <a:bodyPr>
            <a:normAutofit/>
          </a:bodyPr>
          <a:lstStyle/>
          <a:p>
            <a:pPr marL="109728" indent="0">
              <a:buNone/>
            </a:pPr>
            <a:r>
              <a:rPr lang="en-US" sz="3600" dirty="0" smtClean="0"/>
              <a:t>3. Select your activities</a:t>
            </a:r>
            <a:endParaRPr lang="en-US" sz="3600" dirty="0"/>
          </a:p>
          <a:p>
            <a:pPr marL="916686" lvl="1" indent="-514350">
              <a:buFont typeface="Wingdings" pitchFamily="2" charset="2"/>
              <a:buChar char="Ø"/>
            </a:pPr>
            <a:r>
              <a:rPr lang="en-US" sz="3200" dirty="0" smtClean="0"/>
              <a:t>What do you enjoy doing?</a:t>
            </a:r>
          </a:p>
          <a:p>
            <a:pPr marL="916686" lvl="1" indent="-514350">
              <a:buFont typeface="Wingdings" pitchFamily="2" charset="2"/>
              <a:buChar char="Ø"/>
            </a:pPr>
            <a:endParaRPr lang="en-US" sz="3200" dirty="0" smtClean="0"/>
          </a:p>
          <a:p>
            <a:pPr marL="916686" lvl="1" indent="-514350">
              <a:buFont typeface="Wingdings" pitchFamily="2" charset="2"/>
              <a:buChar char="Ø"/>
            </a:pPr>
            <a:r>
              <a:rPr lang="en-US" sz="3200" dirty="0"/>
              <a:t>Write your goals down and track your physical activity</a:t>
            </a:r>
          </a:p>
          <a:p>
            <a:pPr marL="916686" lvl="1" indent="-514350">
              <a:buFont typeface="Wingdings" pitchFamily="2" charset="2"/>
              <a:buChar char="Ø"/>
            </a:pPr>
            <a:endParaRPr lang="en-US" sz="3200" dirty="0" smtClean="0"/>
          </a:p>
          <a:p>
            <a:pPr marL="916686" lvl="1" indent="-514350">
              <a:buFont typeface="Wingdings" pitchFamily="2" charset="2"/>
              <a:buChar char="Ø"/>
            </a:pPr>
            <a:r>
              <a:rPr lang="en-US" sz="3200" dirty="0" smtClean="0"/>
              <a:t>Discuss </a:t>
            </a:r>
            <a:r>
              <a:rPr lang="en-US" sz="3200" dirty="0"/>
              <a:t>your plan with your friends and family members</a:t>
            </a:r>
          </a:p>
          <a:p>
            <a:pPr marL="916686" lvl="1" indent="-514350">
              <a:buFont typeface="Wingdings" pitchFamily="2" charset="2"/>
              <a:buChar char="Ø"/>
            </a:pPr>
            <a:endParaRPr lang="en-US" dirty="0"/>
          </a:p>
        </p:txBody>
      </p:sp>
    </p:spTree>
    <p:extLst>
      <p:ext uri="{BB962C8B-B14F-4D97-AF65-F5344CB8AC3E}">
        <p14:creationId xmlns:p14="http://schemas.microsoft.com/office/powerpoint/2010/main" val="2491031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Take Small Steps to Step Up Your Physical Activity</a:t>
            </a:r>
            <a:endParaRPr lang="en-US" dirty="0"/>
          </a:p>
        </p:txBody>
      </p:sp>
      <p:sp>
        <p:nvSpPr>
          <p:cNvPr id="4" name="Content Placeholder 3"/>
          <p:cNvSpPr>
            <a:spLocks noGrp="1"/>
          </p:cNvSpPr>
          <p:nvPr>
            <p:ph idx="1"/>
          </p:nvPr>
        </p:nvSpPr>
        <p:spPr>
          <a:xfrm>
            <a:off x="228600" y="1731264"/>
            <a:ext cx="8686800" cy="5126736"/>
          </a:xfrm>
        </p:spPr>
        <p:txBody>
          <a:bodyPr>
            <a:normAutofit/>
          </a:bodyPr>
          <a:lstStyle/>
          <a:p>
            <a:r>
              <a:rPr lang="en-US" sz="3600" dirty="0"/>
              <a:t>Types of physical </a:t>
            </a:r>
            <a:r>
              <a:rPr lang="en-US" sz="3600" dirty="0" smtClean="0"/>
              <a:t>activity</a:t>
            </a:r>
          </a:p>
          <a:p>
            <a:pPr lvl="1">
              <a:buFont typeface="Wingdings" pitchFamily="2" charset="2"/>
              <a:buChar char="Ø"/>
            </a:pPr>
            <a:r>
              <a:rPr lang="en-US" sz="3200" b="1" dirty="0" smtClean="0"/>
              <a:t>  </a:t>
            </a:r>
            <a:r>
              <a:rPr lang="en-US" sz="3200" dirty="0" smtClean="0"/>
              <a:t>Endurance </a:t>
            </a:r>
            <a:r>
              <a:rPr lang="en-US" sz="3200" dirty="0"/>
              <a:t>or aerobic activities</a:t>
            </a:r>
          </a:p>
          <a:p>
            <a:pPr marL="916686" lvl="1" indent="-514350">
              <a:buFont typeface="Wingdings" pitchFamily="2" charset="2"/>
              <a:buChar char="Ø"/>
            </a:pPr>
            <a:r>
              <a:rPr lang="en-US" sz="3200" dirty="0"/>
              <a:t>Strength activities </a:t>
            </a:r>
          </a:p>
          <a:p>
            <a:pPr marL="916686" lvl="1" indent="-514350">
              <a:buFont typeface="Wingdings" pitchFamily="2" charset="2"/>
              <a:buChar char="Ø"/>
            </a:pPr>
            <a:r>
              <a:rPr lang="en-US" sz="3200" dirty="0"/>
              <a:t>Balance activities </a:t>
            </a:r>
          </a:p>
          <a:p>
            <a:pPr marL="916686" lvl="1" indent="-514350">
              <a:buFont typeface="Wingdings" pitchFamily="2" charset="2"/>
              <a:buChar char="Ø"/>
            </a:pPr>
            <a:r>
              <a:rPr lang="en-US" sz="3200" dirty="0"/>
              <a:t>Flexibility activities </a:t>
            </a:r>
          </a:p>
          <a:p>
            <a:pPr marL="916686" lvl="1" indent="-514350">
              <a:buFont typeface="Wingdings" pitchFamily="2" charset="2"/>
              <a:buChar char="Ø"/>
            </a:pPr>
            <a:endParaRPr lang="en-US" sz="3200" dirty="0" smtClean="0"/>
          </a:p>
          <a:p>
            <a:pPr marL="916686" lvl="1" indent="-514350">
              <a:buFont typeface="Wingdings" pitchFamily="2" charset="2"/>
              <a:buChar char="Ø"/>
            </a:pPr>
            <a:endParaRPr lang="en-US" dirty="0"/>
          </a:p>
        </p:txBody>
      </p:sp>
    </p:spTree>
    <p:extLst>
      <p:ext uri="{BB962C8B-B14F-4D97-AF65-F5344CB8AC3E}">
        <p14:creationId xmlns:p14="http://schemas.microsoft.com/office/powerpoint/2010/main" val="145466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Wealth Strategies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526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Take Small Steps to Step Create Your Spending Plan</a:t>
            </a:r>
            <a:endParaRPr lang="en-US" dirty="0"/>
          </a:p>
        </p:txBody>
      </p:sp>
      <p:sp>
        <p:nvSpPr>
          <p:cNvPr id="4" name="Content Placeholder 3"/>
          <p:cNvSpPr>
            <a:spLocks noGrp="1"/>
          </p:cNvSpPr>
          <p:nvPr>
            <p:ph idx="1"/>
          </p:nvPr>
        </p:nvSpPr>
        <p:spPr>
          <a:xfrm>
            <a:off x="228600" y="2057400"/>
            <a:ext cx="8686800" cy="4800600"/>
          </a:xfrm>
        </p:spPr>
        <p:txBody>
          <a:bodyPr>
            <a:normAutofit/>
          </a:bodyPr>
          <a:lstStyle/>
          <a:p>
            <a:pPr marL="852678" indent="-742950">
              <a:buAutoNum type="arabicPeriod"/>
            </a:pPr>
            <a:r>
              <a:rPr lang="en-US" sz="3600" dirty="0" smtClean="0"/>
              <a:t>Monthly income</a:t>
            </a:r>
          </a:p>
          <a:p>
            <a:pPr marL="916686" lvl="1" indent="-514350">
              <a:buFont typeface="Wingdings" pitchFamily="2" charset="2"/>
              <a:buChar char="Ø"/>
            </a:pPr>
            <a:r>
              <a:rPr lang="en-US" sz="3200" dirty="0" smtClean="0"/>
              <a:t>Fixed income</a:t>
            </a:r>
          </a:p>
          <a:p>
            <a:pPr marL="916686" lvl="1" indent="-514350">
              <a:buFont typeface="Wingdings" pitchFamily="2" charset="2"/>
              <a:buChar char="Ø"/>
            </a:pPr>
            <a:r>
              <a:rPr lang="en-US" sz="3200" dirty="0" smtClean="0"/>
              <a:t>Variable income</a:t>
            </a:r>
            <a:endParaRPr lang="en-US" sz="3200" dirty="0"/>
          </a:p>
          <a:p>
            <a:pPr marL="916686" lvl="1" indent="-514350">
              <a:buFont typeface="Wingdings" pitchFamily="2" charset="2"/>
              <a:buChar char="Ø"/>
            </a:pPr>
            <a:endParaRPr lang="en-US" sz="3200" dirty="0"/>
          </a:p>
          <a:p>
            <a:pPr marL="916686" lvl="1" indent="-514350">
              <a:buFont typeface="Wingdings" pitchFamily="2" charset="2"/>
              <a:buChar char="Ø"/>
            </a:pPr>
            <a:endParaRPr lang="en-US" sz="3200" dirty="0"/>
          </a:p>
        </p:txBody>
      </p:sp>
    </p:spTree>
    <p:extLst>
      <p:ext uri="{BB962C8B-B14F-4D97-AF65-F5344CB8AC3E}">
        <p14:creationId xmlns:p14="http://schemas.microsoft.com/office/powerpoint/2010/main" val="426485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4">
      <a:dk1>
        <a:sysClr val="windowText" lastClr="000000"/>
      </a:dk1>
      <a:lt1>
        <a:sysClr val="window" lastClr="FFFFFF"/>
      </a:lt1>
      <a:dk2>
        <a:srgbClr val="424456"/>
      </a:dk2>
      <a:lt2>
        <a:srgbClr val="DEDEDE"/>
      </a:lt2>
      <a:accent1>
        <a:srgbClr val="53548A"/>
      </a:accent1>
      <a:accent2>
        <a:srgbClr val="3F976F"/>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880</TotalTime>
  <Words>1153</Words>
  <Application>Microsoft Office PowerPoint</Application>
  <PresentationFormat>On-screen Show (4:3)</PresentationFormat>
  <Paragraphs>181</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"Those who think they have no time for bodily exercise will sooner or later have to find time for illness."  - Edward Stanley   </vt:lpstr>
      <vt:lpstr>Lesson 4: Stretching Your Body and Your Money</vt:lpstr>
      <vt:lpstr>Health Strategies</vt:lpstr>
      <vt:lpstr>Take Small Steps to Step Up Your Physical Activity</vt:lpstr>
      <vt:lpstr>Take Small Steps to Step Up Your Physical Activity</vt:lpstr>
      <vt:lpstr>Take Small Steps to Step Up Your Physical Activity</vt:lpstr>
      <vt:lpstr>Take Small Steps to Step Up Your Physical Activity</vt:lpstr>
      <vt:lpstr>Wealth Strategies</vt:lpstr>
      <vt:lpstr>Take Small Steps to Step Create Your Spending Plan</vt:lpstr>
      <vt:lpstr>Take Small Steps to Step Create Your Spending Plan</vt:lpstr>
      <vt:lpstr>Take Home Message</vt:lpstr>
      <vt:lpstr>Activities</vt:lpstr>
      <vt:lpstr>Comments? Questions?  Experiences? </vt:lpstr>
    </vt:vector>
  </TitlesOfParts>
  <Company>UF/IFAS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aterminello</dc:creator>
  <cp:lastModifiedBy>mgillen</cp:lastModifiedBy>
  <cp:revision>29</cp:revision>
  <dcterms:created xsi:type="dcterms:W3CDTF">2013-03-27T13:32:45Z</dcterms:created>
  <dcterms:modified xsi:type="dcterms:W3CDTF">2013-05-02T12:05:54Z</dcterms:modified>
</cp:coreProperties>
</file>