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66" r:id="rId2"/>
    <p:sldId id="256" r:id="rId3"/>
    <p:sldId id="274" r:id="rId4"/>
    <p:sldId id="292" r:id="rId5"/>
    <p:sldId id="257" r:id="rId6"/>
    <p:sldId id="275" r:id="rId7"/>
    <p:sldId id="279" r:id="rId8"/>
    <p:sldId id="293" r:id="rId9"/>
    <p:sldId id="268" r:id="rId10"/>
    <p:sldId id="294" r:id="rId11"/>
    <p:sldId id="295"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860" autoAdjust="0"/>
  </p:normalViewPr>
  <p:slideViewPr>
    <p:cSldViewPr>
      <p:cViewPr varScale="1">
        <p:scale>
          <a:sx n="40" d="100"/>
          <a:sy n="40" d="100"/>
        </p:scale>
        <p:origin x="-19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BA2AA-440E-47F8-A148-52A358EB76E5}" type="datetimeFigureOut">
              <a:rPr lang="en-US" smtClean="0"/>
              <a:t>5/6/2013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7167E-DFFB-4F8C-8CE9-8181763B4D38}" type="slidenum">
              <a:rPr lang="en-US" smtClean="0"/>
              <a:t>‹#›</a:t>
            </a:fld>
            <a:endParaRPr lang="en-US" dirty="0"/>
          </a:p>
        </p:txBody>
      </p:sp>
    </p:spTree>
    <p:extLst>
      <p:ext uri="{BB962C8B-B14F-4D97-AF65-F5344CB8AC3E}">
        <p14:creationId xmlns:p14="http://schemas.microsoft.com/office/powerpoint/2010/main" val="135247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Taking the driver’s seat means being an active participant in your health care. Effective communication with your health care provider will ensure you get the most appropriate health care. You can take small steps to ensure that you are communicating effectively with your health care providers. Your doctor needs to be able to understand your health concerns and your daily lifestyle habits in order to treat you in the best manner. In addition, being an active participant in your health care can also help you step down your health care expenses.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2</a:t>
            </a:fld>
            <a:endParaRPr lang="en-US" dirty="0"/>
          </a:p>
        </p:txBody>
      </p:sp>
    </p:spTree>
    <p:extLst>
      <p:ext uri="{BB962C8B-B14F-4D97-AF65-F5344CB8AC3E}">
        <p14:creationId xmlns:p14="http://schemas.microsoft.com/office/powerpoint/2010/main" val="406127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11</a:t>
            </a:fld>
            <a:endParaRPr lang="en-US" dirty="0"/>
          </a:p>
        </p:txBody>
      </p:sp>
    </p:spTree>
    <p:extLst>
      <p:ext uri="{BB962C8B-B14F-4D97-AF65-F5344CB8AC3E}">
        <p14:creationId xmlns:p14="http://schemas.microsoft.com/office/powerpoint/2010/main" val="619706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YOU WILL NEED</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i="1" kern="1200" dirty="0" smtClean="0">
                <a:solidFill>
                  <a:schemeClr val="tx1"/>
                </a:solidFill>
                <a:effectLst/>
                <a:latin typeface="+mn-lt"/>
                <a:ea typeface="+mn-ea"/>
                <a:cs typeface="+mn-cs"/>
              </a:rPr>
              <a:t>Doctor’s Appointment Checklist </a:t>
            </a:r>
            <a:r>
              <a:rPr lang="en-US" sz="1200" kern="1200" dirty="0" smtClean="0">
                <a:solidFill>
                  <a:schemeClr val="tx1"/>
                </a:solidFill>
                <a:effectLst/>
                <a:latin typeface="+mn-lt"/>
                <a:ea typeface="+mn-ea"/>
                <a:cs typeface="+mn-cs"/>
              </a:rPr>
              <a:t>Handout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INSTRUCTIONS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Distribute handouts to participants</a:t>
            </a:r>
          </a:p>
          <a:p>
            <a:r>
              <a:rPr lang="en-US" sz="1200" kern="1200" dirty="0" smtClean="0">
                <a:solidFill>
                  <a:schemeClr val="tx1"/>
                </a:solidFill>
                <a:effectLst/>
                <a:latin typeface="+mn-lt"/>
                <a:ea typeface="+mn-ea"/>
                <a:cs typeface="+mn-cs"/>
              </a:rPr>
              <a:t>2. Review the handout with participants.</a:t>
            </a:r>
          </a:p>
          <a:p>
            <a:r>
              <a:rPr lang="en-US" sz="1200" kern="1200" dirty="0" smtClean="0">
                <a:solidFill>
                  <a:schemeClr val="tx1"/>
                </a:solidFill>
                <a:effectLst/>
                <a:latin typeface="+mn-lt"/>
                <a:ea typeface="+mn-ea"/>
                <a:cs typeface="+mn-cs"/>
              </a:rPr>
              <a:t>3. Encourage participants to take the worksheet home and complete it before their next doctor’s visit.</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12</a:t>
            </a:fld>
            <a:endParaRPr lang="en-US" dirty="0"/>
          </a:p>
        </p:txBody>
      </p:sp>
    </p:spTree>
    <p:extLst>
      <p:ext uri="{BB962C8B-B14F-4D97-AF65-F5344CB8AC3E}">
        <p14:creationId xmlns:p14="http://schemas.microsoft.com/office/powerpoint/2010/main" val="984382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Small Steps to Health and Wealth</a:t>
            </a:r>
          </a:p>
        </p:txBody>
      </p:sp>
      <p:sp>
        <p:nvSpPr>
          <p:cNvPr id="5" name="Rectangle 7"/>
          <p:cNvSpPr>
            <a:spLocks noGrp="1" noChangeArrowheads="1"/>
          </p:cNvSpPr>
          <p:nvPr>
            <p:ph type="sldNum" sz="quarter" idx="5"/>
          </p:nvPr>
        </p:nvSpPr>
        <p:spPr>
          <a:ln/>
        </p:spPr>
        <p:txBody>
          <a:bodyPr/>
          <a:lstStyle/>
          <a:p>
            <a:fld id="{EB9752F8-7B31-4E6A-90E2-D332F93D50C9}" type="slidenum">
              <a:rPr lang="en-US"/>
              <a:pPr/>
              <a:t>13</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441462" y="4313631"/>
            <a:ext cx="5665438" cy="4114640"/>
          </a:xfrm>
        </p:spPr>
        <p:txBody>
          <a:bodyPr/>
          <a:lstStyle/>
          <a:p>
            <a:pPr>
              <a:spcBef>
                <a:spcPct val="20000"/>
              </a:spcBef>
            </a:pPr>
            <a:r>
              <a:rPr lang="en-US" dirty="0"/>
              <a:t>Best of luck to everyone.</a:t>
            </a:r>
          </a:p>
          <a:p>
            <a:pPr>
              <a:spcBef>
                <a:spcPct val="20000"/>
              </a:spcBef>
            </a:pPr>
            <a:r>
              <a:rPr lang="en-US" dirty="0"/>
              <a:t>Be healthy, wealthy, and happy.</a:t>
            </a:r>
          </a:p>
          <a:p>
            <a:pPr>
              <a:spcBef>
                <a:spcPct val="20000"/>
              </a:spcBef>
            </a:pPr>
            <a:r>
              <a:rPr lang="en-US" dirty="0"/>
              <a:t>Don’t rely on luck, alone, however.  Take charge of your future.</a:t>
            </a:r>
          </a:p>
          <a:p>
            <a:pPr>
              <a:spcBef>
                <a:spcPct val="20000"/>
              </a:spcBef>
            </a:pPr>
            <a:endParaRPr lang="en-US" dirty="0"/>
          </a:p>
          <a:p>
            <a:pPr>
              <a:spcBef>
                <a:spcPct val="20000"/>
              </a:spcBef>
            </a:pPr>
            <a:r>
              <a:rPr lang="en-US" dirty="0" smtClean="0"/>
              <a:t>What you do with the information provided in the </a:t>
            </a:r>
            <a:r>
              <a:rPr lang="en-US" i="1" dirty="0" smtClean="0"/>
              <a:t>Small Steps to Health and Wealth for Older Adults </a:t>
            </a:r>
            <a:r>
              <a:rPr lang="en-US" dirty="0" smtClean="0"/>
              <a:t>program is up to you.</a:t>
            </a:r>
          </a:p>
          <a:p>
            <a:pPr>
              <a:spcBef>
                <a:spcPct val="20000"/>
              </a:spcBef>
            </a:pPr>
            <a:r>
              <a:rPr lang="en-US" dirty="0"/>
              <a:t/>
            </a:r>
            <a:br>
              <a:rPr lang="en-US" dirty="0"/>
            </a:b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 not underestimate the importance of communicating with your doctor or health care provider.  Taking small steps to communicate effectively with your health care provider can help you step up your physical and fiscal well-being.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3</a:t>
            </a:fld>
            <a:endParaRPr lang="en-US" dirty="0"/>
          </a:p>
        </p:txBody>
      </p:sp>
    </p:spTree>
    <p:extLst>
      <p:ext uri="{BB962C8B-B14F-4D97-AF65-F5344CB8AC3E}">
        <p14:creationId xmlns:p14="http://schemas.microsoft.com/office/powerpoint/2010/main" val="401042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Being comfortable talking to your doctor is the first step in good communication.</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Be your own health care advocate. This means asking questions if the doctor’s explanations or instructions are unclear, bringing up problems even if the doctor doesn’t ask, and letting the doctor know if you have concerns about a particular treatment or change in your daily life.</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Make a list of what you want to discuss. Writing your questions down before your appointment can help you to make sure your concerns are addressed. </a:t>
            </a:r>
          </a:p>
          <a:p>
            <a:pPr marL="628650" lvl="1" indent="-171450">
              <a:buFont typeface="Arial" pitchFamily="34" charset="0"/>
              <a:buChar char="•"/>
            </a:pPr>
            <a:r>
              <a:rPr lang="en-US" sz="1200" kern="1200" dirty="0" smtClean="0">
                <a:solidFill>
                  <a:schemeClr val="tx1"/>
                </a:solidFill>
                <a:effectLst/>
                <a:latin typeface="+mn-lt"/>
                <a:ea typeface="+mn-ea"/>
                <a:cs typeface="+mn-cs"/>
              </a:rPr>
              <a:t>For example, do you have a new symptom you want to ask the doctor about? Do you want to get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flu shot? Are you concerned about how a treatment is affecting your daily life? </a:t>
            </a:r>
          </a:p>
          <a:p>
            <a:pPr marL="628650" lvl="1" indent="-171450">
              <a:buFont typeface="Arial" pitchFamily="34" charset="0"/>
              <a:buChar char="•"/>
            </a:pPr>
            <a:r>
              <a:rPr lang="en-US" sz="1200" kern="1200" dirty="0" smtClean="0">
                <a:solidFill>
                  <a:schemeClr val="tx1"/>
                </a:solidFill>
                <a:effectLst/>
                <a:latin typeface="+mn-lt"/>
                <a:ea typeface="+mn-ea"/>
                <a:cs typeface="+mn-cs"/>
              </a:rPr>
              <a:t>If you have more than a few items to discuss, put them in order and ask about the most important ones first.</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Before you go to a doctor’s visit, make sure you write down any symptoms you are having and when you feel them the most.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Make a list of all of the medications you are taking, how many times a day you take it, and the dosage with you at all times, just in case of an emergency. Be sure to include prescription medications, over the counter medications, vitamins, and any other herbal or natural remedies you may take.  </a:t>
            </a:r>
          </a:p>
          <a:p>
            <a:pPr marL="628650" lvl="1" indent="-171450">
              <a:buFont typeface="Arial" pitchFamily="34" charset="0"/>
              <a:buChar char="•"/>
            </a:pPr>
            <a:r>
              <a:rPr lang="en-US" sz="1200" kern="1200" dirty="0" smtClean="0">
                <a:solidFill>
                  <a:schemeClr val="tx1"/>
                </a:solidFill>
                <a:effectLst/>
                <a:latin typeface="+mn-lt"/>
                <a:ea typeface="+mn-ea"/>
                <a:cs typeface="+mn-cs"/>
              </a:rPr>
              <a:t>Update your list when there is a change. </a:t>
            </a:r>
          </a:p>
          <a:p>
            <a:pPr marL="628650" lvl="1" indent="-171450">
              <a:buFont typeface="Arial" pitchFamily="34" charset="0"/>
              <a:buChar char="•"/>
            </a:pPr>
            <a:r>
              <a:rPr lang="en-US" sz="1200" kern="1200" dirty="0" smtClean="0">
                <a:solidFill>
                  <a:schemeClr val="tx1"/>
                </a:solidFill>
                <a:effectLst/>
                <a:latin typeface="+mn-lt"/>
                <a:ea typeface="+mn-ea"/>
                <a:cs typeface="+mn-cs"/>
              </a:rPr>
              <a:t>Ask you doctor for free samples of new medications prescribed to you. </a:t>
            </a:r>
          </a:p>
          <a:p>
            <a:pPr marL="628650" lvl="1" indent="-171450">
              <a:buFont typeface="Arial" pitchFamily="34" charset="0"/>
              <a:buChar char="•"/>
            </a:pPr>
            <a:r>
              <a:rPr lang="en-US" sz="1200" kern="1200" dirty="0" smtClean="0">
                <a:solidFill>
                  <a:schemeClr val="tx1"/>
                </a:solidFill>
                <a:effectLst/>
                <a:latin typeface="+mn-lt"/>
                <a:ea typeface="+mn-ea"/>
                <a:cs typeface="+mn-cs"/>
              </a:rPr>
              <a:t>Ask if a generic medication is an option.</a:t>
            </a:r>
          </a:p>
          <a:p>
            <a:pPr marL="0" indent="0">
              <a:buFont typeface="Arial" pitchFamily="34" charse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4</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Before having a medical test, ask your doctor to explain why it is important, what it will show, and what it will cost. </a:t>
            </a:r>
          </a:p>
          <a:p>
            <a:pPr marL="628650" lvl="1" indent="-171450">
              <a:buFont typeface="Arial" pitchFamily="34" charset="0"/>
              <a:buChar char="•"/>
            </a:pPr>
            <a:r>
              <a:rPr lang="en-US" sz="1200" kern="1200" dirty="0" smtClean="0">
                <a:solidFill>
                  <a:schemeClr val="tx1"/>
                </a:solidFill>
                <a:effectLst/>
                <a:latin typeface="+mn-lt"/>
                <a:ea typeface="+mn-ea"/>
                <a:cs typeface="+mn-cs"/>
              </a:rPr>
              <a:t>Ask what kind of things you need to do to prepare for the test.  For example, you may need to have an empty stomach, or you may have to provide a urine sample. </a:t>
            </a:r>
          </a:p>
          <a:p>
            <a:pPr marL="628650" lvl="1" indent="-171450">
              <a:buFont typeface="Arial" pitchFamily="34" charset="0"/>
              <a:buChar char="•"/>
            </a:pPr>
            <a:r>
              <a:rPr lang="en-US" sz="1200" kern="1200" dirty="0" smtClean="0">
                <a:solidFill>
                  <a:schemeClr val="tx1"/>
                </a:solidFill>
                <a:effectLst/>
                <a:latin typeface="+mn-lt"/>
                <a:ea typeface="+mn-ea"/>
                <a:cs typeface="+mn-cs"/>
              </a:rPr>
              <a:t>Ask how you will be notified of the test results and how long they will take to come in.</a:t>
            </a:r>
          </a:p>
          <a:p>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Ask the doctor to tell you the name of the condition and why he or she thinks you have it. Ask how it may affect you and how long it might last. Some medical problems never go away completely. They can’t be cured, but they can be treated or managed.</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Consider bringing a family member or friend with you to the appointment. Let your family member or friend know in advance what you want from your visit.</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5</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6</a:t>
            </a:fld>
            <a:endParaRPr lang="en-US" dirty="0"/>
          </a:p>
        </p:txBody>
      </p:sp>
    </p:spTree>
    <p:extLst>
      <p:ext uri="{BB962C8B-B14F-4D97-AF65-F5344CB8AC3E}">
        <p14:creationId xmlns:p14="http://schemas.microsoft.com/office/powerpoint/2010/main" val="4010315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1" kern="1200" dirty="0" smtClean="0">
                <a:solidFill>
                  <a:schemeClr val="tx1"/>
                </a:solidFill>
                <a:effectLst/>
                <a:latin typeface="+mn-lt"/>
                <a:ea typeface="+mn-ea"/>
                <a:cs typeface="+mn-cs"/>
              </a:rPr>
              <a:t>Negotiate With Medical Providers</a:t>
            </a:r>
            <a:r>
              <a:rPr lang="en-US" sz="1200" kern="1200" dirty="0" smtClean="0">
                <a:solidFill>
                  <a:schemeClr val="tx1"/>
                </a:solidFill>
                <a:effectLst/>
                <a:latin typeface="+mn-lt"/>
                <a:ea typeface="+mn-ea"/>
                <a:cs typeface="+mn-cs"/>
              </a:rPr>
              <a:t> - One study that found that about two-thirds of patients who negotiated for lower prices with a hospital or dentist were successful, as were 3 in 5 who bargained with doctors.</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Get the Facts</a:t>
            </a:r>
            <a:r>
              <a:rPr lang="en-US" sz="1200" kern="1200" dirty="0" smtClean="0">
                <a:solidFill>
                  <a:schemeClr val="tx1"/>
                </a:solidFill>
                <a:effectLst/>
                <a:latin typeface="+mn-lt"/>
                <a:ea typeface="+mn-ea"/>
                <a:cs typeface="+mn-cs"/>
              </a:rPr>
              <a:t> - Costs for common medical procedures can be found online at the Centers for Medicare and Medicaid Services (CMS) Web site. When you know the cost of health care services, you're in a better position to negotiate discounts.</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Track Your Expenses</a:t>
            </a:r>
            <a:r>
              <a:rPr lang="en-US" sz="1200" kern="1200" dirty="0" smtClean="0">
                <a:solidFill>
                  <a:schemeClr val="tx1"/>
                </a:solidFill>
                <a:effectLst/>
                <a:latin typeface="+mn-lt"/>
                <a:ea typeface="+mn-ea"/>
                <a:cs typeface="+mn-cs"/>
              </a:rPr>
              <a:t> - Develop a spreadsheet in a notebook or Microsoft Excel to keep track of annual deductibles, co-payments, and the amount of money remaining in flexible savings accounts.</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Bring Your Own Equipment</a:t>
            </a:r>
            <a:r>
              <a:rPr lang="en-US" sz="1200" kern="1200" dirty="0" smtClean="0">
                <a:solidFill>
                  <a:schemeClr val="tx1"/>
                </a:solidFill>
                <a:effectLst/>
                <a:latin typeface="+mn-lt"/>
                <a:ea typeface="+mn-ea"/>
                <a:cs typeface="+mn-cs"/>
              </a:rPr>
              <a:t> - If you need medical equipment, such as crutches, buy it yourself or borrow it from a friend to avoid high hospital markups.</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Check Bills for Errors</a:t>
            </a:r>
            <a:r>
              <a:rPr lang="en-US" sz="1200" kern="1200" dirty="0" smtClean="0">
                <a:solidFill>
                  <a:schemeClr val="tx1"/>
                </a:solidFill>
                <a:effectLst/>
                <a:latin typeface="+mn-lt"/>
                <a:ea typeface="+mn-ea"/>
                <a:cs typeface="+mn-cs"/>
              </a:rPr>
              <a:t> - As many as 8 in 10 hospital bills contain errors. To avoid getting over-billed, patients (or their loved ones) should keep a log of doctor visits, tests, and medications administered during their hospital stay to check against an itemized bill.</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Follow the Rules</a:t>
            </a:r>
            <a:r>
              <a:rPr lang="en-US" sz="1200" kern="1200" dirty="0" smtClean="0">
                <a:solidFill>
                  <a:schemeClr val="tx1"/>
                </a:solidFill>
                <a:effectLst/>
                <a:latin typeface="+mn-lt"/>
                <a:ea typeface="+mn-ea"/>
                <a:cs typeface="+mn-cs"/>
              </a:rPr>
              <a:t> - The "fine print" in health plan documents explains requirements regarding referrals and pre-certification. Ignore it and you may have to pay for a procedure that is not covered.</a:t>
            </a:r>
          </a:p>
          <a:p>
            <a:pPr marL="0" indent="0">
              <a:buFont typeface="Arial" pitchFamily="34" charset="0"/>
              <a:buNone/>
            </a:pP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7</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1" kern="1200" dirty="0" smtClean="0">
                <a:solidFill>
                  <a:schemeClr val="tx1"/>
                </a:solidFill>
                <a:effectLst/>
                <a:latin typeface="+mn-lt"/>
                <a:ea typeface="+mn-ea"/>
                <a:cs typeface="+mn-cs"/>
              </a:rPr>
              <a:t>Go Generic</a:t>
            </a:r>
            <a:r>
              <a:rPr lang="en-US" sz="1200" kern="1200" dirty="0" smtClean="0">
                <a:solidFill>
                  <a:schemeClr val="tx1"/>
                </a:solidFill>
                <a:effectLst/>
                <a:latin typeface="+mn-lt"/>
                <a:ea typeface="+mn-ea"/>
                <a:cs typeface="+mn-cs"/>
              </a:rPr>
              <a:t> - Whenever possible, buy generic drugs, which cost less than their brand name equivalents. In addition, ordering a 90-day supply of drugs by mail is often cheaper than using a local pharmacy.</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Time Your Expenses</a:t>
            </a:r>
            <a:r>
              <a:rPr lang="en-US" sz="1200" kern="1200" dirty="0" smtClean="0">
                <a:solidFill>
                  <a:schemeClr val="tx1"/>
                </a:solidFill>
                <a:effectLst/>
                <a:latin typeface="+mn-lt"/>
                <a:ea typeface="+mn-ea"/>
                <a:cs typeface="+mn-cs"/>
              </a:rPr>
              <a:t> - If you're close to your health plan annual limit for doctor and dentist visits, split your appointments over two calendar years (e.g., December 2010 and January 2011).</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Split Your Pills</a:t>
            </a:r>
            <a:r>
              <a:rPr lang="en-US" sz="1200" kern="1200" dirty="0" smtClean="0">
                <a:solidFill>
                  <a:schemeClr val="tx1"/>
                </a:solidFill>
                <a:effectLst/>
                <a:latin typeface="+mn-lt"/>
                <a:ea typeface="+mn-ea"/>
                <a:cs typeface="+mn-cs"/>
              </a:rPr>
              <a:t> - High-dose prescription drugs often cost the same as lower doses. If (and only if) your doctor approves, split a higher dose pill in half to save on drug plan co-payments</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Sample the Samples</a:t>
            </a:r>
            <a:r>
              <a:rPr lang="en-US" sz="1200" kern="1200" dirty="0" smtClean="0">
                <a:solidFill>
                  <a:schemeClr val="tx1"/>
                </a:solidFill>
                <a:effectLst/>
                <a:latin typeface="+mn-lt"/>
                <a:ea typeface="+mn-ea"/>
                <a:cs typeface="+mn-cs"/>
              </a:rPr>
              <a:t> - Doctors regularly receive prescription drug samples from pharmaceutical company representatives. Ask your doctor if a sample is available before filling a prescription.</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Use the Internet</a:t>
            </a:r>
            <a:r>
              <a:rPr lang="en-US" sz="1200" kern="1200" dirty="0" smtClean="0">
                <a:solidFill>
                  <a:schemeClr val="tx1"/>
                </a:solidFill>
                <a:effectLst/>
                <a:latin typeface="+mn-lt"/>
                <a:ea typeface="+mn-ea"/>
                <a:cs typeface="+mn-cs"/>
              </a:rPr>
              <a:t> - Compare prescription drug prices at local retailers with online merchants that carry the Verified Internet Pharmacy Practice Site (VIPPS) seal.</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Quit Smoking</a:t>
            </a:r>
            <a:r>
              <a:rPr lang="en-US" sz="1200" kern="1200" dirty="0" smtClean="0">
                <a:solidFill>
                  <a:schemeClr val="tx1"/>
                </a:solidFill>
                <a:effectLst/>
                <a:latin typeface="+mn-lt"/>
                <a:ea typeface="+mn-ea"/>
                <a:cs typeface="+mn-cs"/>
              </a:rPr>
              <a:t> - Not only do cigarettes cost more than $1,500 a year for pack-a-day smokers, but smokers pay $1,600 more a year in health-care costs than non-smokers as well as higher premiums for health and life insurance.</a:t>
            </a: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Wash and Floss</a:t>
            </a:r>
            <a:r>
              <a:rPr lang="en-US" sz="1200" kern="1200" dirty="0" smtClean="0">
                <a:solidFill>
                  <a:schemeClr val="tx1"/>
                </a:solidFill>
                <a:effectLst/>
                <a:latin typeface="+mn-lt"/>
                <a:ea typeface="+mn-ea"/>
                <a:cs typeface="+mn-cs"/>
              </a:rPr>
              <a:t> - One of the best ways to avoid paying for cold and flu remedies is to scrub your hands frequently with soap and water for 20 seconds. One of the best ways to prevent periodontal disease is to floss your teeth daily.</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8</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9</a:t>
            </a:fld>
            <a:endParaRPr lang="en-US" dirty="0"/>
          </a:p>
        </p:txBody>
      </p:sp>
    </p:spTree>
    <p:extLst>
      <p:ext uri="{BB962C8B-B14F-4D97-AF65-F5344CB8AC3E}">
        <p14:creationId xmlns:p14="http://schemas.microsoft.com/office/powerpoint/2010/main" val="619706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10</a:t>
            </a:fld>
            <a:endParaRPr lang="en-US" dirty="0"/>
          </a:p>
        </p:txBody>
      </p:sp>
    </p:spTree>
    <p:extLst>
      <p:ext uri="{BB962C8B-B14F-4D97-AF65-F5344CB8AC3E}">
        <p14:creationId xmlns:p14="http://schemas.microsoft.com/office/powerpoint/2010/main" val="619706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78B2DE1-A920-4F2E-AB4F-4FF17251AD2C}" type="datetimeFigureOut">
              <a:rPr lang="en-US" smtClean="0"/>
              <a:t>5/6/2013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1BF984-B50A-4AF4-A2B1-E9C876A6517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78B2DE1-A920-4F2E-AB4F-4FF17251AD2C}" type="datetimeFigureOut">
              <a:rPr lang="en-US" smtClean="0"/>
              <a:t>5/6/2013</a:t>
            </a:fld>
            <a:endParaRPr lang="en-US" dirty="0"/>
          </a:p>
        </p:txBody>
      </p:sp>
      <p:sp>
        <p:nvSpPr>
          <p:cNvPr id="27" name="Slide Number Placeholder 26"/>
          <p:cNvSpPr>
            <a:spLocks noGrp="1"/>
          </p:cNvSpPr>
          <p:nvPr>
            <p:ph type="sldNum" sz="quarter" idx="11"/>
          </p:nvPr>
        </p:nvSpPr>
        <p:spPr/>
        <p:txBody>
          <a:bodyPr rtlCol="0"/>
          <a:lstStyle/>
          <a:p>
            <a:fld id="{C11BF984-B50A-4AF4-A2B1-E9C876A65173}"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78B2DE1-A920-4F2E-AB4F-4FF17251AD2C}" type="datetimeFigureOut">
              <a:rPr lang="en-US" smtClean="0"/>
              <a:t>5/6/2013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11BF984-B50A-4AF4-A2B1-E9C876A651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78B2DE1-A920-4F2E-AB4F-4FF17251AD2C}" type="datetimeFigureOut">
              <a:rPr lang="en-US" smtClean="0"/>
              <a:t>5/6/2013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1BF984-B50A-4AF4-A2B1-E9C876A6517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1" y="838200"/>
            <a:ext cx="8610600" cy="5715000"/>
          </a:xfrm>
        </p:spPr>
        <p:style>
          <a:lnRef idx="1">
            <a:schemeClr val="accent2"/>
          </a:lnRef>
          <a:fillRef idx="3">
            <a:schemeClr val="accent2"/>
          </a:fillRef>
          <a:effectRef idx="2">
            <a:schemeClr val="accent2"/>
          </a:effectRef>
          <a:fontRef idx="minor">
            <a:schemeClr val="lt1"/>
          </a:fontRef>
        </p:style>
        <p:txBody>
          <a:bodyPr/>
          <a:lstStyle/>
          <a:p>
            <a:pPr algn="ctr"/>
            <a:r>
              <a:rPr lang="en-US" sz="4800" dirty="0">
                <a:effectLst/>
              </a:rPr>
              <a:t>“</a:t>
            </a:r>
            <a:r>
              <a:rPr lang="en-US" sz="4800" i="1" dirty="0">
                <a:effectLst/>
              </a:rPr>
              <a:t>None are so old as those that have outlived enthusiasm</a:t>
            </a:r>
            <a:r>
              <a:rPr lang="en-US" sz="4800" dirty="0" smtClean="0">
                <a:effectLst/>
              </a:rPr>
              <a:t>.”</a:t>
            </a:r>
            <a:br>
              <a:rPr lang="en-US" sz="4800" dirty="0" smtClean="0">
                <a:effectLst/>
              </a:rPr>
            </a:br>
            <a:r>
              <a:rPr lang="en-US" sz="4800" dirty="0" smtClean="0">
                <a:effectLst/>
              </a:rPr>
              <a:t>– </a:t>
            </a:r>
            <a:r>
              <a:rPr lang="en-US" sz="4800" dirty="0">
                <a:effectLst/>
              </a:rPr>
              <a:t>Henry David </a:t>
            </a:r>
            <a:r>
              <a:rPr lang="en-US" sz="4800" dirty="0" smtClean="0">
                <a:effectLst/>
              </a:rPr>
              <a:t>Thoreau</a:t>
            </a:r>
            <a:r>
              <a:rPr lang="en-US" sz="4800" dirty="0">
                <a:effectLst/>
              </a:rPr>
              <a:t/>
            </a:r>
            <a:br>
              <a:rPr lang="en-US" sz="4800" dirty="0">
                <a:effectLst/>
              </a:rPr>
            </a:br>
            <a:r>
              <a:rPr lang="en-US" sz="4800" dirty="0">
                <a:effectLst/>
              </a:rPr>
              <a:t> </a:t>
            </a:r>
            <a:br>
              <a:rPr lang="en-US" sz="4800" dirty="0">
                <a:effectLst/>
              </a:rPr>
            </a:br>
            <a:r>
              <a:rPr lang="en-US" sz="4800" dirty="0">
                <a:effectLst/>
              </a:rPr>
              <a:t/>
            </a:r>
            <a:br>
              <a:rPr lang="en-US" sz="4800" dirty="0">
                <a:effectLst/>
              </a:rPr>
            </a:br>
            <a:endParaRPr lang="en-US" sz="4800" dirty="0">
              <a:effectLst/>
            </a:endParaRPr>
          </a:p>
        </p:txBody>
      </p:sp>
    </p:spTree>
    <p:extLst>
      <p:ext uri="{BB962C8B-B14F-4D97-AF65-F5344CB8AC3E}">
        <p14:creationId xmlns:p14="http://schemas.microsoft.com/office/powerpoint/2010/main" val="727922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1752600"/>
            <a:ext cx="8610600" cy="48006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62500" lnSpcReduction="2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4800" dirty="0" smtClean="0"/>
          </a:p>
          <a:p>
            <a:pPr algn="ctr"/>
            <a:endParaRPr lang="en-US" sz="7800" dirty="0" smtClean="0"/>
          </a:p>
          <a:p>
            <a:pPr algn="ctr"/>
            <a:r>
              <a:rPr lang="en-US" sz="8700" dirty="0"/>
              <a:t>You can take small steps to make informed health care decisions and step down your health care costs.</a:t>
            </a:r>
          </a:p>
          <a:p>
            <a:r>
              <a:rPr lang="en-US" sz="5400" dirty="0"/>
              <a:t> </a:t>
            </a:r>
          </a:p>
          <a:p>
            <a:r>
              <a:rPr lang="en-US" sz="6000" dirty="0"/>
              <a:t> </a:t>
            </a:r>
            <a:r>
              <a:rPr lang="en-US" dirty="0" smtClean="0"/>
              <a:t> </a:t>
            </a:r>
            <a:endParaRPr lang="en-US" dirty="0"/>
          </a:p>
        </p:txBody>
      </p:sp>
    </p:spTree>
    <p:extLst>
      <p:ext uri="{BB962C8B-B14F-4D97-AF65-F5344CB8AC3E}">
        <p14:creationId xmlns:p14="http://schemas.microsoft.com/office/powerpoint/2010/main" val="2443818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1752600"/>
            <a:ext cx="8610600" cy="48006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92500" lnSpcReduction="2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7800" dirty="0" smtClean="0"/>
          </a:p>
          <a:p>
            <a:pPr algn="ctr"/>
            <a:r>
              <a:rPr lang="en-US" sz="6600" dirty="0"/>
              <a:t>Taking an active role in your heath can improve your physical and fiscal well-being</a:t>
            </a:r>
            <a:r>
              <a:rPr lang="en-US" sz="6600" dirty="0" smtClean="0"/>
              <a:t>.</a:t>
            </a:r>
            <a:r>
              <a:rPr lang="en-US" sz="5400" dirty="0"/>
              <a:t> </a:t>
            </a:r>
          </a:p>
          <a:p>
            <a:r>
              <a:rPr lang="en-US" sz="6000" dirty="0"/>
              <a:t> </a:t>
            </a:r>
            <a:r>
              <a:rPr lang="en-US" dirty="0" smtClean="0"/>
              <a:t> </a:t>
            </a:r>
            <a:endParaRPr lang="en-US" dirty="0"/>
          </a:p>
        </p:txBody>
      </p:sp>
    </p:spTree>
    <p:extLst>
      <p:ext uri="{BB962C8B-B14F-4D97-AF65-F5344CB8AC3E}">
        <p14:creationId xmlns:p14="http://schemas.microsoft.com/office/powerpoint/2010/main" val="2413087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a:t>
            </a:r>
            <a:endParaRPr lang="en-US" dirty="0"/>
          </a:p>
        </p:txBody>
      </p:sp>
    </p:spTree>
    <p:extLst>
      <p:ext uri="{BB962C8B-B14F-4D97-AF65-F5344CB8AC3E}">
        <p14:creationId xmlns:p14="http://schemas.microsoft.com/office/powerpoint/2010/main" val="356044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F38F2D98-636D-4B9F-BF7C-44659A67CBB2}" type="slidenum">
              <a:rPr lang="en-US"/>
              <a:pPr/>
              <a:t>13</a:t>
            </a:fld>
            <a:endParaRPr lang="en-US" dirty="0"/>
          </a:p>
        </p:txBody>
      </p:sp>
      <p:sp>
        <p:nvSpPr>
          <p:cNvPr id="52226" name="Rectangle 2"/>
          <p:cNvSpPr>
            <a:spLocks noGrp="1" noChangeArrowheads="1"/>
          </p:cNvSpPr>
          <p:nvPr>
            <p:ph type="title"/>
          </p:nvPr>
        </p:nvSpPr>
        <p:spPr>
          <a:xfrm>
            <a:off x="533400" y="760476"/>
            <a:ext cx="8229600" cy="1069848"/>
          </a:xfrm>
        </p:spPr>
        <p:txBody>
          <a:bodyPr>
            <a:normAutofit fontScale="90000"/>
          </a:bodyPr>
          <a:lstStyle/>
          <a:p>
            <a:pPr algn="ctr"/>
            <a:r>
              <a:rPr lang="en-US" sz="3600" b="1" dirty="0">
                <a:effectLst>
                  <a:outerShdw blurRad="38100" dist="38100" dir="2700000" algn="tl">
                    <a:srgbClr val="000000"/>
                  </a:outerShdw>
                </a:effectLst>
              </a:rPr>
              <a:t>Comments? Questions? </a:t>
            </a:r>
            <a:r>
              <a:rPr lang="en-US" sz="3600" b="1" dirty="0" smtClean="0">
                <a:effectLst>
                  <a:outerShdw blurRad="38100" dist="38100" dir="2700000" algn="tl">
                    <a:srgbClr val="000000"/>
                  </a:outerShdw>
                </a:effectLst>
              </a:rPr>
              <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Experiences</a:t>
            </a:r>
            <a:r>
              <a:rPr lang="en-US" sz="3600" b="1" dirty="0">
                <a:effectLst>
                  <a:outerShdw blurRad="38100" dist="38100" dir="2700000" algn="tl">
                    <a:srgbClr val="000000"/>
                  </a:outerShdw>
                </a:effectLst>
              </a:rPr>
              <a:t>?</a:t>
            </a:r>
            <a:r>
              <a:rPr lang="en-US" dirty="0"/>
              <a:t> </a:t>
            </a:r>
          </a:p>
        </p:txBody>
      </p:sp>
      <p:sp>
        <p:nvSpPr>
          <p:cNvPr id="52227" name="Text Box 3"/>
          <p:cNvSpPr txBox="1">
            <a:spLocks noChangeArrowheads="1"/>
          </p:cNvSpPr>
          <p:nvPr/>
        </p:nvSpPr>
        <p:spPr bwMode="auto">
          <a:xfrm>
            <a:off x="2514600" y="2286000"/>
            <a:ext cx="4495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dirty="0">
                <a:solidFill>
                  <a:srgbClr val="FF0000"/>
                </a:solidFill>
                <a:effectLst>
                  <a:outerShdw blurRad="38100" dist="38100" dir="2700000" algn="tl">
                    <a:srgbClr val="000000"/>
                  </a:outerShdw>
                </a:effectLst>
                <a:latin typeface="Arial" charset="0"/>
              </a:rPr>
              <a:t>Be healthy, wealthy, and happy…always</a:t>
            </a:r>
            <a:r>
              <a:rPr lang="en-US" sz="4000" b="1" dirty="0">
                <a:solidFill>
                  <a:srgbClr val="FF0000"/>
                </a:solidFill>
                <a:effectLst>
                  <a:outerShdw blurRad="38100" dist="38100" dir="2700000" algn="tl">
                    <a:srgbClr val="000000"/>
                  </a:outerShdw>
                </a:effectLst>
              </a:rPr>
              <a:t>.</a:t>
            </a:r>
          </a:p>
        </p:txBody>
      </p:sp>
      <p:pic>
        <p:nvPicPr>
          <p:cNvPr id="52554" name="Picture 330" descr="j02973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754420"/>
            <a:ext cx="1600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2559" name="Picture 335" descr="j00786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4419600"/>
            <a:ext cx="2185988" cy="2046288"/>
          </a:xfrm>
          <a:prstGeom prst="rect">
            <a:avLst/>
          </a:prstGeom>
          <a:noFill/>
          <a:extLst>
            <a:ext uri="{909E8E84-426E-40DD-AFC4-6F175D3DCCD1}">
              <a14:hiddenFill xmlns:a14="http://schemas.microsoft.com/office/drawing/2010/main">
                <a:solidFill>
                  <a:srgbClr val="FFFFFF"/>
                </a:solidFill>
              </a14:hiddenFill>
            </a:ext>
          </a:extLst>
        </p:spPr>
      </p:pic>
      <p:pic>
        <p:nvPicPr>
          <p:cNvPr id="52563" name="Picture 339" descr="FD00984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318" y="1809096"/>
            <a:ext cx="2195513" cy="1731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594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6: Taking the Driver’s Seat</a:t>
            </a:r>
            <a:endParaRPr lang="en-US" dirty="0"/>
          </a:p>
        </p:txBody>
      </p:sp>
      <p:sp>
        <p:nvSpPr>
          <p:cNvPr id="3" name="Subtitle 2"/>
          <p:cNvSpPr>
            <a:spLocks noGrp="1"/>
          </p:cNvSpPr>
          <p:nvPr>
            <p:ph type="subTitle" idx="1"/>
          </p:nvPr>
        </p:nvSpPr>
        <p:spPr/>
        <p:txBody>
          <a:bodyPr/>
          <a:lstStyle/>
          <a:p>
            <a:r>
              <a:rPr lang="en-US" dirty="0"/>
              <a:t>Module 10: Small Steps to Health and Wealth</a:t>
            </a:r>
            <a:r>
              <a:rPr lang="en-US" baseline="30000" dirty="0"/>
              <a:t>TM</a:t>
            </a:r>
            <a:r>
              <a:rPr lang="en-US" dirty="0"/>
              <a:t> for Older Adults</a:t>
            </a:r>
          </a:p>
          <a:p>
            <a:r>
              <a:rPr lang="en-US" dirty="0"/>
              <a:t> </a:t>
            </a:r>
          </a:p>
          <a:p>
            <a:endParaRPr lang="en-US" dirty="0"/>
          </a:p>
        </p:txBody>
      </p:sp>
      <p:pic>
        <p:nvPicPr>
          <p:cNvPr id="1026" name="Picture 2" descr="ENAFS Colo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399" y="5741753"/>
            <a:ext cx="2300287" cy="6810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tcainstitute.org/images/sshw/National/SSHWLogoNationalF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128021"/>
            <a:ext cx="1599682" cy="147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2586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Communicate Effectively with Your Health Care Provider</a:t>
            </a:r>
            <a:endParaRPr lang="en-US" dirty="0"/>
          </a:p>
        </p:txBody>
      </p:sp>
      <p:sp>
        <p:nvSpPr>
          <p:cNvPr id="4" name="Content Placeholder 3"/>
          <p:cNvSpPr>
            <a:spLocks noGrp="1"/>
          </p:cNvSpPr>
          <p:nvPr>
            <p:ph idx="1"/>
          </p:nvPr>
        </p:nvSpPr>
        <p:spPr>
          <a:xfrm>
            <a:off x="228600" y="1747306"/>
            <a:ext cx="8686800" cy="5126736"/>
          </a:xfrm>
        </p:spPr>
        <p:txBody>
          <a:bodyPr>
            <a:normAutofit/>
          </a:bodyPr>
          <a:lstStyle/>
          <a:p>
            <a:pPr>
              <a:buFont typeface="Wingdings" pitchFamily="2" charset="2"/>
              <a:buChar char="Ø"/>
            </a:pPr>
            <a:r>
              <a:rPr lang="en-US" sz="3600" dirty="0" smtClean="0"/>
              <a:t>Be comfortable talking to your doctor</a:t>
            </a:r>
          </a:p>
          <a:p>
            <a:pPr>
              <a:buFont typeface="Wingdings" pitchFamily="2" charset="2"/>
              <a:buChar char="Ø"/>
            </a:pPr>
            <a:r>
              <a:rPr lang="en-US" sz="3600" dirty="0" smtClean="0"/>
              <a:t>Be your own health care advocate</a:t>
            </a:r>
          </a:p>
          <a:p>
            <a:pPr>
              <a:buFont typeface="Wingdings" pitchFamily="2" charset="2"/>
              <a:buChar char="Ø"/>
            </a:pPr>
            <a:r>
              <a:rPr lang="en-US" sz="3600" dirty="0" smtClean="0"/>
              <a:t>Make a list of what you want to discuss</a:t>
            </a:r>
          </a:p>
          <a:p>
            <a:pPr lvl="1">
              <a:buFont typeface="Wingdings" pitchFamily="2" charset="2"/>
              <a:buChar char="Ø"/>
            </a:pPr>
            <a:r>
              <a:rPr lang="en-US" sz="3400" dirty="0" smtClean="0"/>
              <a:t>Write down your questions</a:t>
            </a:r>
          </a:p>
          <a:p>
            <a:pPr lvl="1">
              <a:buFont typeface="Wingdings" pitchFamily="2" charset="2"/>
              <a:buChar char="Ø"/>
            </a:pPr>
            <a:r>
              <a:rPr lang="en-US" sz="3400" dirty="0" smtClean="0"/>
              <a:t>Write down your symptoms</a:t>
            </a:r>
          </a:p>
          <a:p>
            <a:pPr lvl="1">
              <a:buFont typeface="Wingdings" pitchFamily="2" charset="2"/>
              <a:buChar char="Ø"/>
            </a:pPr>
            <a:r>
              <a:rPr lang="en-US" sz="3400" dirty="0" smtClean="0"/>
              <a:t>Make a list of your medications</a:t>
            </a:r>
          </a:p>
          <a:p>
            <a:pPr>
              <a:buFont typeface="Wingdings" pitchFamily="2" charset="2"/>
              <a:buChar char="Ø"/>
            </a:pPr>
            <a:endParaRPr lang="en-US" sz="3600" dirty="0" smtClean="0"/>
          </a:p>
          <a:p>
            <a:pPr>
              <a:buFont typeface="Wingdings" pitchFamily="2" charset="2"/>
              <a:buChar char="Ø"/>
            </a:pPr>
            <a:endParaRPr lang="en-US" sz="3600" dirty="0"/>
          </a:p>
        </p:txBody>
      </p:sp>
    </p:spTree>
    <p:extLst>
      <p:ext uri="{BB962C8B-B14F-4D97-AF65-F5344CB8AC3E}">
        <p14:creationId xmlns:p14="http://schemas.microsoft.com/office/powerpoint/2010/main" val="225642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Communicate Effectively with Your Health Care Provider</a:t>
            </a:r>
            <a:endParaRPr lang="en-US" dirty="0"/>
          </a:p>
        </p:txBody>
      </p:sp>
      <p:sp>
        <p:nvSpPr>
          <p:cNvPr id="4" name="Content Placeholder 3"/>
          <p:cNvSpPr>
            <a:spLocks noGrp="1"/>
          </p:cNvSpPr>
          <p:nvPr>
            <p:ph idx="1"/>
          </p:nvPr>
        </p:nvSpPr>
        <p:spPr>
          <a:xfrm>
            <a:off x="228600" y="1747306"/>
            <a:ext cx="8686800" cy="5126736"/>
          </a:xfrm>
        </p:spPr>
        <p:txBody>
          <a:bodyPr>
            <a:normAutofit/>
          </a:bodyPr>
          <a:lstStyle/>
          <a:p>
            <a:pPr>
              <a:buFont typeface="Wingdings" pitchFamily="2" charset="2"/>
              <a:buChar char="Ø"/>
            </a:pPr>
            <a:r>
              <a:rPr lang="en-US" sz="3600" dirty="0" smtClean="0"/>
              <a:t>Medical tests</a:t>
            </a:r>
          </a:p>
          <a:p>
            <a:pPr>
              <a:buFont typeface="Wingdings" pitchFamily="2" charset="2"/>
              <a:buChar char="Ø"/>
            </a:pPr>
            <a:r>
              <a:rPr lang="en-US" sz="3600" dirty="0" smtClean="0"/>
              <a:t>Explaining medical conditions</a:t>
            </a:r>
          </a:p>
          <a:p>
            <a:pPr>
              <a:buFont typeface="Wingdings" pitchFamily="2" charset="2"/>
              <a:buChar char="Ø"/>
            </a:pPr>
            <a:r>
              <a:rPr lang="en-US" sz="3600" dirty="0" smtClean="0"/>
              <a:t>Consider bringing a friend or loved one</a:t>
            </a:r>
          </a:p>
          <a:p>
            <a:pPr>
              <a:buFont typeface="Wingdings" pitchFamily="2" charset="2"/>
              <a:buChar char="Ø"/>
            </a:pPr>
            <a:endParaRPr lang="en-US" sz="3600" dirty="0" smtClean="0"/>
          </a:p>
          <a:p>
            <a:pPr>
              <a:buFont typeface="Wingdings" pitchFamily="2" charset="2"/>
              <a:buChar char="Ø"/>
            </a:pP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526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Small Steps to Step Down Your Health Care Costs</a:t>
            </a:r>
            <a:endParaRPr lang="en-US" dirty="0"/>
          </a:p>
        </p:txBody>
      </p:sp>
      <p:sp>
        <p:nvSpPr>
          <p:cNvPr id="4" name="Content Placeholder 3"/>
          <p:cNvSpPr>
            <a:spLocks noGrp="1"/>
          </p:cNvSpPr>
          <p:nvPr>
            <p:ph idx="1"/>
          </p:nvPr>
        </p:nvSpPr>
        <p:spPr>
          <a:xfrm>
            <a:off x="228600" y="2057400"/>
            <a:ext cx="8686800" cy="4800600"/>
          </a:xfrm>
        </p:spPr>
        <p:txBody>
          <a:bodyPr>
            <a:normAutofit/>
          </a:bodyPr>
          <a:lstStyle/>
          <a:p>
            <a:pPr>
              <a:buFont typeface="Wingdings" pitchFamily="2" charset="2"/>
              <a:buChar char="Ø"/>
            </a:pPr>
            <a:r>
              <a:rPr lang="en-US" sz="3600" dirty="0" smtClean="0"/>
              <a:t>Negotiate with medical providers</a:t>
            </a:r>
          </a:p>
          <a:p>
            <a:pPr>
              <a:buFont typeface="Wingdings" pitchFamily="2" charset="2"/>
              <a:buChar char="Ø"/>
            </a:pPr>
            <a:r>
              <a:rPr lang="en-US" sz="3600" dirty="0" smtClean="0"/>
              <a:t>Get the facts</a:t>
            </a:r>
          </a:p>
          <a:p>
            <a:pPr>
              <a:buFont typeface="Wingdings" pitchFamily="2" charset="2"/>
              <a:buChar char="Ø"/>
            </a:pPr>
            <a:r>
              <a:rPr lang="en-US" sz="3600" dirty="0" smtClean="0"/>
              <a:t>Track your expenses</a:t>
            </a:r>
          </a:p>
          <a:p>
            <a:pPr>
              <a:buFont typeface="Wingdings" pitchFamily="2" charset="2"/>
              <a:buChar char="Ø"/>
            </a:pPr>
            <a:r>
              <a:rPr lang="en-US" sz="3600" dirty="0" smtClean="0"/>
              <a:t>Bring your own equipment</a:t>
            </a:r>
          </a:p>
          <a:p>
            <a:pPr>
              <a:buFont typeface="Wingdings" pitchFamily="2" charset="2"/>
              <a:buChar char="Ø"/>
            </a:pPr>
            <a:r>
              <a:rPr lang="en-US" sz="3600" dirty="0" smtClean="0"/>
              <a:t>Check bills for errors</a:t>
            </a:r>
          </a:p>
          <a:p>
            <a:pPr>
              <a:buFont typeface="Wingdings" pitchFamily="2" charset="2"/>
              <a:buChar char="Ø"/>
            </a:pPr>
            <a:r>
              <a:rPr lang="en-US" sz="3600" dirty="0" smtClean="0"/>
              <a:t>Follow the rules</a:t>
            </a:r>
          </a:p>
          <a:p>
            <a:pPr>
              <a:buFont typeface="Wingdings" pitchFamily="2" charset="2"/>
              <a:buChar char="Ø"/>
            </a:pPr>
            <a:endParaRPr lang="en-US" sz="3600" dirty="0" smtClean="0"/>
          </a:p>
          <a:p>
            <a:pPr>
              <a:buFont typeface="Wingdings" pitchFamily="2" charset="2"/>
              <a:buChar char="Ø"/>
            </a:pPr>
            <a:endParaRPr lang="en-US" sz="3200" dirty="0"/>
          </a:p>
          <a:p>
            <a:pPr marL="916686" lvl="1" indent="-514350">
              <a:buFont typeface="Wingdings" pitchFamily="2" charset="2"/>
              <a:buChar char="Ø"/>
            </a:pPr>
            <a:endParaRPr lang="en-US" sz="3200" dirty="0"/>
          </a:p>
        </p:txBody>
      </p:sp>
    </p:spTree>
    <p:extLst>
      <p:ext uri="{BB962C8B-B14F-4D97-AF65-F5344CB8AC3E}">
        <p14:creationId xmlns:p14="http://schemas.microsoft.com/office/powerpoint/2010/main" val="426485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Small Steps to Step Down Your Health Care Costs</a:t>
            </a:r>
            <a:endParaRPr lang="en-US" dirty="0"/>
          </a:p>
        </p:txBody>
      </p:sp>
      <p:sp>
        <p:nvSpPr>
          <p:cNvPr id="4" name="Content Placeholder 3"/>
          <p:cNvSpPr>
            <a:spLocks noGrp="1"/>
          </p:cNvSpPr>
          <p:nvPr>
            <p:ph idx="1"/>
          </p:nvPr>
        </p:nvSpPr>
        <p:spPr>
          <a:xfrm>
            <a:off x="228600" y="1752600"/>
            <a:ext cx="8686800" cy="5105400"/>
          </a:xfrm>
        </p:spPr>
        <p:txBody>
          <a:bodyPr>
            <a:normAutofit fontScale="92500" lnSpcReduction="10000"/>
          </a:bodyPr>
          <a:lstStyle/>
          <a:p>
            <a:pPr>
              <a:buFont typeface="Wingdings" pitchFamily="2" charset="2"/>
              <a:buChar char="Ø"/>
            </a:pPr>
            <a:r>
              <a:rPr lang="en-US" sz="3600" dirty="0" smtClean="0"/>
              <a:t>Go generic</a:t>
            </a:r>
          </a:p>
          <a:p>
            <a:pPr>
              <a:buFont typeface="Wingdings" pitchFamily="2" charset="2"/>
              <a:buChar char="Ø"/>
            </a:pPr>
            <a:r>
              <a:rPr lang="en-US" sz="3600" dirty="0" smtClean="0"/>
              <a:t>Time your expenses</a:t>
            </a:r>
          </a:p>
          <a:p>
            <a:pPr>
              <a:buFont typeface="Wingdings" pitchFamily="2" charset="2"/>
              <a:buChar char="Ø"/>
            </a:pPr>
            <a:r>
              <a:rPr lang="en-US" sz="3600" dirty="0" smtClean="0"/>
              <a:t>Split your pills</a:t>
            </a:r>
          </a:p>
          <a:p>
            <a:pPr lvl="1">
              <a:buFont typeface="Wingdings" pitchFamily="2" charset="2"/>
              <a:buChar char="Ø"/>
            </a:pPr>
            <a:r>
              <a:rPr lang="en-US" sz="3400" dirty="0"/>
              <a:t>If (and only if) your doctor approves, split a higher dose pill in half to save on drug plan co-payments</a:t>
            </a:r>
          </a:p>
          <a:p>
            <a:pPr>
              <a:buFont typeface="Wingdings" pitchFamily="2" charset="2"/>
              <a:buChar char="Ø"/>
            </a:pPr>
            <a:r>
              <a:rPr lang="en-US" sz="3600" dirty="0" smtClean="0"/>
              <a:t>Sample the samples</a:t>
            </a:r>
          </a:p>
          <a:p>
            <a:pPr>
              <a:buFont typeface="Wingdings" pitchFamily="2" charset="2"/>
              <a:buChar char="Ø"/>
            </a:pPr>
            <a:r>
              <a:rPr lang="en-US" sz="3600" dirty="0" smtClean="0"/>
              <a:t>Use the Internet</a:t>
            </a:r>
          </a:p>
          <a:p>
            <a:pPr>
              <a:buFont typeface="Wingdings" pitchFamily="2" charset="2"/>
              <a:buChar char="Ø"/>
            </a:pPr>
            <a:r>
              <a:rPr lang="en-US" sz="3600" dirty="0" smtClean="0"/>
              <a:t>Quit smoking</a:t>
            </a:r>
          </a:p>
          <a:p>
            <a:pPr>
              <a:buFont typeface="Wingdings" pitchFamily="2" charset="2"/>
              <a:buChar char="Ø"/>
            </a:pPr>
            <a:r>
              <a:rPr lang="en-US" sz="3600" dirty="0" smtClean="0"/>
              <a:t>Wash and floss</a:t>
            </a:r>
          </a:p>
          <a:p>
            <a:pPr>
              <a:buFont typeface="Wingdings" pitchFamily="2" charset="2"/>
              <a:buChar char="Ø"/>
            </a:pPr>
            <a:endParaRPr lang="en-US" sz="3600" dirty="0" smtClean="0"/>
          </a:p>
          <a:p>
            <a:pPr>
              <a:buFont typeface="Wingdings" pitchFamily="2" charset="2"/>
              <a:buChar char="Ø"/>
            </a:pPr>
            <a:endParaRPr lang="en-US" sz="3600" dirty="0" smtClean="0"/>
          </a:p>
          <a:p>
            <a:pPr>
              <a:buFont typeface="Wingdings" pitchFamily="2" charset="2"/>
              <a:buChar char="Ø"/>
            </a:pPr>
            <a:endParaRPr lang="en-US" sz="3200" dirty="0"/>
          </a:p>
          <a:p>
            <a:pPr marL="916686" lvl="1" indent="-514350">
              <a:buFont typeface="Wingdings" pitchFamily="2" charset="2"/>
              <a:buChar char="Ø"/>
            </a:pPr>
            <a:endParaRPr lang="en-US" sz="3200" dirty="0"/>
          </a:p>
        </p:txBody>
      </p:sp>
    </p:spTree>
    <p:extLst>
      <p:ext uri="{BB962C8B-B14F-4D97-AF65-F5344CB8AC3E}">
        <p14:creationId xmlns:p14="http://schemas.microsoft.com/office/powerpoint/2010/main" val="4237695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1752600"/>
            <a:ext cx="8610600" cy="48006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55000" lnSpcReduction="2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4800" dirty="0" smtClean="0"/>
          </a:p>
          <a:p>
            <a:pPr algn="ctr"/>
            <a:endParaRPr lang="en-US" sz="7800" dirty="0" smtClean="0"/>
          </a:p>
          <a:p>
            <a:pPr algn="ctr"/>
            <a:r>
              <a:rPr lang="en-US" sz="8700" dirty="0"/>
              <a:t>It is important to communicate effectively with your health care provider to receive the most appropriate health care. </a:t>
            </a:r>
          </a:p>
          <a:p>
            <a:r>
              <a:rPr lang="en-US" sz="6000" dirty="0"/>
              <a:t> </a:t>
            </a:r>
          </a:p>
          <a:p>
            <a:r>
              <a:rPr lang="en-US" sz="4800" dirty="0" smtClean="0"/>
              <a:t>  </a:t>
            </a:r>
          </a:p>
          <a:p>
            <a:r>
              <a:rPr lang="en-US" dirty="0" smtClean="0"/>
              <a:t> </a:t>
            </a:r>
          </a:p>
          <a:p>
            <a:pPr algn="ctr"/>
            <a:r>
              <a:rPr lang="en-US" dirty="0" smtClean="0"/>
              <a:t> </a:t>
            </a:r>
            <a:endParaRPr lang="en-US" dirty="0"/>
          </a:p>
        </p:txBody>
      </p:sp>
    </p:spTree>
    <p:extLst>
      <p:ext uri="{BB962C8B-B14F-4D97-AF65-F5344CB8AC3E}">
        <p14:creationId xmlns:p14="http://schemas.microsoft.com/office/powerpoint/2010/main" val="1446764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4">
      <a:dk1>
        <a:sysClr val="windowText" lastClr="000000"/>
      </a:dk1>
      <a:lt1>
        <a:sysClr val="window" lastClr="FFFFFF"/>
      </a:lt1>
      <a:dk2>
        <a:srgbClr val="424456"/>
      </a:dk2>
      <a:lt2>
        <a:srgbClr val="DEDEDE"/>
      </a:lt2>
      <a:accent1>
        <a:srgbClr val="53548A"/>
      </a:accent1>
      <a:accent2>
        <a:srgbClr val="3F976F"/>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1114</TotalTime>
  <Words>1445</Words>
  <Application>Microsoft Office PowerPoint</Application>
  <PresentationFormat>On-screen Show (4:3)</PresentationFormat>
  <Paragraphs>152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“None are so old as those that have outlived enthusiasm.” – Henry David Thoreau    </vt:lpstr>
      <vt:lpstr>Lesson 6: Taking the Driver’s Seat</vt:lpstr>
      <vt:lpstr>Health Strategies</vt:lpstr>
      <vt:lpstr>Communicate Effectively with Your Health Care Provider</vt:lpstr>
      <vt:lpstr>Communicate Effectively with Your Health Care Provider</vt:lpstr>
      <vt:lpstr>Wealth Strategies</vt:lpstr>
      <vt:lpstr>Small Steps to Step Down Your Health Care Costs</vt:lpstr>
      <vt:lpstr>Small Steps to Step Down Your Health Care Costs</vt:lpstr>
      <vt:lpstr>Take Home Message</vt:lpstr>
      <vt:lpstr>Take Home Message</vt:lpstr>
      <vt:lpstr>Take Home Message</vt:lpstr>
      <vt:lpstr>Activities</vt:lpstr>
      <vt:lpstr>Comments? Questions?  Experiences? </vt:lpstr>
    </vt:vector>
  </TitlesOfParts>
  <Company>UF/IFAS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aterminello</dc:creator>
  <cp:lastModifiedBy>mgillen</cp:lastModifiedBy>
  <cp:revision>41</cp:revision>
  <dcterms:created xsi:type="dcterms:W3CDTF">2013-03-27T13:32:45Z</dcterms:created>
  <dcterms:modified xsi:type="dcterms:W3CDTF">2013-05-06T13:24:31Z</dcterms:modified>
</cp:coreProperties>
</file>