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66" r:id="rId2"/>
    <p:sldId id="256" r:id="rId3"/>
    <p:sldId id="274" r:id="rId4"/>
    <p:sldId id="257" r:id="rId5"/>
    <p:sldId id="269" r:id="rId6"/>
    <p:sldId id="259" r:id="rId7"/>
    <p:sldId id="270" r:id="rId8"/>
    <p:sldId id="275" r:id="rId9"/>
    <p:sldId id="261" r:id="rId10"/>
    <p:sldId id="271" r:id="rId11"/>
    <p:sldId id="272" r:id="rId12"/>
    <p:sldId id="268" r:id="rId13"/>
    <p:sldId id="273" r:id="rId14"/>
    <p:sldId id="263"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198" autoAdjust="0"/>
  </p:normalViewPr>
  <p:slideViewPr>
    <p:cSldViewPr>
      <p:cViewPr varScale="1">
        <p:scale>
          <a:sx n="39" d="100"/>
          <a:sy n="39" d="100"/>
        </p:scale>
        <p:origin x="-14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CBA2AA-440E-47F8-A148-52A358EB76E5}" type="datetimeFigureOut">
              <a:rPr lang="en-US" smtClean="0"/>
              <a:t>5/28/2013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37167E-DFFB-4F8C-8CE9-8181763B4D38}" type="slidenum">
              <a:rPr lang="en-US" smtClean="0"/>
              <a:t>‹#›</a:t>
            </a:fld>
            <a:endParaRPr lang="en-US" dirty="0"/>
          </a:p>
        </p:txBody>
      </p:sp>
    </p:spTree>
    <p:extLst>
      <p:ext uri="{BB962C8B-B14F-4D97-AF65-F5344CB8AC3E}">
        <p14:creationId xmlns:p14="http://schemas.microsoft.com/office/powerpoint/2010/main" val="1352475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Although we may know that we want to be healthier, sometimes it can be difficult to know where to start. We need to evaluate our priorities and </a:t>
            </a:r>
          </a:p>
          <a:p>
            <a:r>
              <a:rPr lang="en-US" sz="1200" kern="1200" dirty="0" smtClean="0">
                <a:solidFill>
                  <a:schemeClr val="tx1"/>
                </a:solidFill>
                <a:effectLst/>
                <a:latin typeface="+mn-lt"/>
                <a:ea typeface="+mn-ea"/>
                <a:cs typeface="+mn-cs"/>
              </a:rPr>
              <a:t>preferences to determine what will work best for us. We should set realistic goals and take small steps towards reaching our goals. However, we may not know a good frame of reference to guide our behaviors In this case, it can be very helpful to know some of the accepted guidelines and recommendations. Keep in mind that these are national recommendations and your individual circumstances may vary. Always communicate with your health care provider about your individual activity and caloric requirements. Also discuss your personal financial situation with a financial professional for information that is best suited to your needs.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2</a:t>
            </a:fld>
            <a:endParaRPr lang="en-US" dirty="0"/>
          </a:p>
        </p:txBody>
      </p:sp>
    </p:spTree>
    <p:extLst>
      <p:ext uri="{BB962C8B-B14F-4D97-AF65-F5344CB8AC3E}">
        <p14:creationId xmlns:p14="http://schemas.microsoft.com/office/powerpoint/2010/main" val="4061270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dirty="0"/>
              <a:t>Small Steps to Health and Wealth</a:t>
            </a:r>
          </a:p>
        </p:txBody>
      </p:sp>
      <p:sp>
        <p:nvSpPr>
          <p:cNvPr id="5" name="Rectangle 7"/>
          <p:cNvSpPr>
            <a:spLocks noGrp="1" noChangeArrowheads="1"/>
          </p:cNvSpPr>
          <p:nvPr>
            <p:ph type="sldNum" sz="quarter" idx="5"/>
          </p:nvPr>
        </p:nvSpPr>
        <p:spPr>
          <a:ln/>
        </p:spPr>
        <p:txBody>
          <a:bodyPr/>
          <a:lstStyle/>
          <a:p>
            <a:fld id="{EB9752F8-7B31-4E6A-90E2-D332F93D50C9}" type="slidenum">
              <a:rPr lang="en-US"/>
              <a:pPr/>
              <a:t>15</a:t>
            </a:fld>
            <a:endParaRPr lang="en-US" dirty="0"/>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xfrm>
            <a:off x="441462" y="4313631"/>
            <a:ext cx="5665438" cy="4114640"/>
          </a:xfrm>
        </p:spPr>
        <p:txBody>
          <a:bodyPr/>
          <a:lstStyle/>
          <a:p>
            <a:pPr>
              <a:spcBef>
                <a:spcPct val="20000"/>
              </a:spcBef>
            </a:pPr>
            <a:r>
              <a:rPr lang="en-US" dirty="0"/>
              <a:t>Best of luck to everyone.</a:t>
            </a:r>
          </a:p>
          <a:p>
            <a:pPr>
              <a:spcBef>
                <a:spcPct val="20000"/>
              </a:spcBef>
            </a:pPr>
            <a:r>
              <a:rPr lang="en-US" dirty="0"/>
              <a:t>Be healthy, wealthy, and happy.</a:t>
            </a:r>
          </a:p>
          <a:p>
            <a:pPr>
              <a:spcBef>
                <a:spcPct val="20000"/>
              </a:spcBef>
            </a:pPr>
            <a:r>
              <a:rPr lang="en-US" dirty="0"/>
              <a:t>Don’t rely on luck, alone, however.  Take charge of your future.</a:t>
            </a:r>
          </a:p>
          <a:p>
            <a:pPr>
              <a:spcBef>
                <a:spcPct val="20000"/>
              </a:spcBef>
            </a:pPr>
            <a:endParaRPr lang="en-US" dirty="0"/>
          </a:p>
          <a:p>
            <a:pPr>
              <a:spcBef>
                <a:spcPct val="20000"/>
              </a:spcBef>
            </a:pPr>
            <a:r>
              <a:rPr lang="en-US" dirty="0" smtClean="0"/>
              <a:t>What you do with the information provided in the </a:t>
            </a:r>
            <a:r>
              <a:rPr lang="en-US" i="1" dirty="0" smtClean="0"/>
              <a:t>Small Steps to Health and Wealth for Older Adults </a:t>
            </a:r>
            <a:r>
              <a:rPr lang="en-US" dirty="0" smtClean="0"/>
              <a:t>program is up to you.</a:t>
            </a:r>
          </a:p>
          <a:p>
            <a:pPr>
              <a:spcBef>
                <a:spcPct val="20000"/>
              </a:spcBef>
            </a:pPr>
            <a:r>
              <a:rPr lang="en-US" dirty="0"/>
              <a:t/>
            </a:r>
            <a:br>
              <a:rPr lang="en-US" dirty="0"/>
            </a:b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According to the Centers for Disease Control and Prevention (2011), </a:t>
            </a:r>
          </a:p>
          <a:p>
            <a:r>
              <a:rPr lang="en-US" sz="1200" kern="1200" dirty="0" smtClean="0">
                <a:solidFill>
                  <a:schemeClr val="tx1"/>
                </a:solidFill>
                <a:effectLst/>
                <a:latin typeface="+mn-lt"/>
                <a:ea typeface="+mn-ea"/>
                <a:cs typeface="+mn-cs"/>
              </a:rPr>
              <a:t>If you are 65+ with no limiting health conditions AND are generally fit, you should participate in: 2 hours and 30 minutes of </a:t>
            </a:r>
            <a:r>
              <a:rPr lang="en-US" sz="1200" i="1" kern="1200" dirty="0" smtClean="0">
                <a:solidFill>
                  <a:schemeClr val="tx1"/>
                </a:solidFill>
                <a:effectLst/>
                <a:latin typeface="+mn-lt"/>
                <a:ea typeface="+mn-ea"/>
                <a:cs typeface="+mn-cs"/>
              </a:rPr>
              <a:t>moderate aerobic activity</a:t>
            </a:r>
            <a:r>
              <a:rPr lang="en-US" sz="1200" kern="1200" dirty="0" smtClean="0">
                <a:solidFill>
                  <a:schemeClr val="tx1"/>
                </a:solidFill>
                <a:effectLst/>
                <a:latin typeface="+mn-lt"/>
                <a:ea typeface="+mn-ea"/>
                <a:cs typeface="+mn-cs"/>
              </a:rPr>
              <a:t> (i.e. brisk walking) </a:t>
            </a:r>
            <a:r>
              <a:rPr lang="en-US" sz="1200" u="sng" kern="1200" dirty="0" smtClean="0">
                <a:solidFill>
                  <a:schemeClr val="tx1"/>
                </a:solidFill>
                <a:effectLst/>
                <a:latin typeface="+mn-lt"/>
                <a:ea typeface="+mn-ea"/>
                <a:cs typeface="+mn-cs"/>
              </a:rPr>
              <a:t>OR</a:t>
            </a:r>
            <a:r>
              <a:rPr lang="en-US" sz="1200" kern="1200" dirty="0" smtClean="0">
                <a:solidFill>
                  <a:schemeClr val="tx1"/>
                </a:solidFill>
                <a:effectLst/>
                <a:latin typeface="+mn-lt"/>
                <a:ea typeface="+mn-ea"/>
                <a:cs typeface="+mn-cs"/>
              </a:rPr>
              <a:t> 1 hour and 15 minutes of </a:t>
            </a:r>
            <a:r>
              <a:rPr lang="en-US" sz="1200" i="1" kern="1200" dirty="0" smtClean="0">
                <a:solidFill>
                  <a:schemeClr val="tx1"/>
                </a:solidFill>
                <a:effectLst/>
                <a:latin typeface="+mn-lt"/>
                <a:ea typeface="+mn-ea"/>
                <a:cs typeface="+mn-cs"/>
              </a:rPr>
              <a:t>vigorous aerobic activity</a:t>
            </a:r>
            <a:r>
              <a:rPr lang="en-US" sz="1200" kern="1200" dirty="0" smtClean="0">
                <a:solidFill>
                  <a:schemeClr val="tx1"/>
                </a:solidFill>
                <a:effectLst/>
                <a:latin typeface="+mn-lt"/>
                <a:ea typeface="+mn-ea"/>
                <a:cs typeface="+mn-cs"/>
              </a:rPr>
              <a:t> (i.e. jogging or running) </a:t>
            </a:r>
            <a:r>
              <a:rPr lang="en-US" sz="1200" u="sng" kern="1200" dirty="0" smtClean="0">
                <a:solidFill>
                  <a:schemeClr val="tx1"/>
                </a:solidFill>
                <a:effectLst/>
                <a:latin typeface="+mn-lt"/>
                <a:ea typeface="+mn-ea"/>
                <a:cs typeface="+mn-cs"/>
              </a:rPr>
              <a:t>every week</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muscle-strengthening </a:t>
            </a:r>
            <a:r>
              <a:rPr lang="en-US" sz="1200" kern="1200" dirty="0" smtClean="0">
                <a:solidFill>
                  <a:schemeClr val="tx1"/>
                </a:solidFill>
                <a:effectLst/>
                <a:latin typeface="+mn-lt"/>
                <a:ea typeface="+mn-ea"/>
                <a:cs typeface="+mn-cs"/>
              </a:rPr>
              <a:t>activities on 2 or more days a week (that work all major muscle groups)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Keep in mind there are many different types of exercise that are available and that you can be </a:t>
            </a:r>
          </a:p>
          <a:p>
            <a:r>
              <a:rPr lang="en-US" sz="1200" kern="1200" dirty="0" smtClean="0">
                <a:solidFill>
                  <a:schemeClr val="tx1"/>
                </a:solidFill>
                <a:effectLst/>
                <a:latin typeface="+mn-lt"/>
                <a:ea typeface="+mn-ea"/>
                <a:cs typeface="+mn-cs"/>
              </a:rPr>
              <a:t>physically active while not taking time out of your daily tasks (walking the dog, walking to the store around the corner instead of driving, or taking the stairs instead of the elevator).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4</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important to know where you stand in terms of caloric requirements to ensure that you are getting adequate nutrition. According to the U.S. Department of Health and Human Services (2005), the dietary guidelines for adults 51 years of age or older are listed in the above</a:t>
            </a:r>
            <a:r>
              <a:rPr lang="en-US" sz="1200" kern="1200" baseline="0" dirty="0" smtClean="0">
                <a:solidFill>
                  <a:schemeClr val="tx1"/>
                </a:solidFill>
                <a:effectLst/>
                <a:latin typeface="+mn-lt"/>
                <a:ea typeface="+mn-ea"/>
                <a:cs typeface="+mn-cs"/>
              </a:rPr>
              <a:t> table.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5</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For an average 1,800 calorie</a:t>
            </a:r>
            <a:r>
              <a:rPr lang="en-US" sz="1200" kern="1200" baseline="0" dirty="0" smtClean="0">
                <a:solidFill>
                  <a:schemeClr val="tx1"/>
                </a:solidFill>
                <a:effectLst/>
                <a:latin typeface="+mn-lt"/>
                <a:ea typeface="+mn-ea"/>
                <a:cs typeface="+mn-cs"/>
              </a:rPr>
              <a:t> diet, older adults should consume (Bobroff, 2010):  </a:t>
            </a:r>
          </a:p>
          <a:p>
            <a:pPr marL="685800" marR="0" indent="-457200" algn="l" rtl="0">
              <a:lnSpc>
                <a:spcPct val="150000"/>
              </a:lnSpc>
              <a:spcBef>
                <a:spcPts val="0"/>
              </a:spcBef>
              <a:spcAft>
                <a:spcPts val="0"/>
              </a:spcAft>
              <a:buFont typeface="Arial" pitchFamily="34" charset="0"/>
              <a:buChar char="•"/>
            </a:pPr>
            <a:r>
              <a:rPr lang="en-US" sz="1200" kern="1400" dirty="0" smtClean="0">
                <a:effectLst/>
              </a:rPr>
              <a:t>2 ½ cups of vegetables</a:t>
            </a:r>
          </a:p>
          <a:p>
            <a:pPr marL="685800" marR="0" indent="-457200" algn="l" rtl="0">
              <a:lnSpc>
                <a:spcPct val="150000"/>
              </a:lnSpc>
              <a:spcBef>
                <a:spcPts val="0"/>
              </a:spcBef>
              <a:spcAft>
                <a:spcPts val="0"/>
              </a:spcAft>
              <a:buFont typeface="Arial" pitchFamily="34" charset="0"/>
              <a:buChar char="•"/>
            </a:pPr>
            <a:r>
              <a:rPr lang="en-US" sz="1200" kern="1400" dirty="0" smtClean="0">
                <a:effectLst/>
              </a:rPr>
              <a:t>1 ½ cups of fruits</a:t>
            </a:r>
          </a:p>
          <a:p>
            <a:pPr marL="685800" marR="0" indent="-457200" algn="l" rtl="0">
              <a:lnSpc>
                <a:spcPct val="150000"/>
              </a:lnSpc>
              <a:spcBef>
                <a:spcPts val="0"/>
              </a:spcBef>
              <a:spcAft>
                <a:spcPts val="0"/>
              </a:spcAft>
              <a:buFont typeface="Arial" pitchFamily="34" charset="0"/>
              <a:buChar char="•"/>
            </a:pPr>
            <a:r>
              <a:rPr lang="en-US" sz="1200" kern="1400" dirty="0" smtClean="0">
                <a:effectLst/>
              </a:rPr>
              <a:t>6 ounces of grains</a:t>
            </a:r>
          </a:p>
          <a:p>
            <a:pPr marL="685800" marR="0" indent="-457200" algn="l" rtl="0">
              <a:lnSpc>
                <a:spcPct val="150000"/>
              </a:lnSpc>
              <a:spcBef>
                <a:spcPts val="0"/>
              </a:spcBef>
              <a:spcAft>
                <a:spcPts val="0"/>
              </a:spcAft>
              <a:buFont typeface="Arial" pitchFamily="34" charset="0"/>
              <a:buChar char="•"/>
            </a:pPr>
            <a:r>
              <a:rPr lang="en-US" sz="1200" kern="1400" dirty="0" smtClean="0">
                <a:effectLst/>
              </a:rPr>
              <a:t>5 ounces of protein foods, AND</a:t>
            </a:r>
          </a:p>
          <a:p>
            <a:pPr marL="685800" marR="0" indent="-457200" algn="l" rtl="0">
              <a:lnSpc>
                <a:spcPct val="150000"/>
              </a:lnSpc>
              <a:spcBef>
                <a:spcPts val="0"/>
              </a:spcBef>
              <a:spcAft>
                <a:spcPts val="0"/>
              </a:spcAft>
              <a:buFont typeface="Arial" pitchFamily="34" charset="0"/>
              <a:buChar char="•"/>
            </a:pPr>
            <a:r>
              <a:rPr lang="en-US" sz="1200" kern="1400" dirty="0" smtClean="0">
                <a:effectLst/>
              </a:rPr>
              <a:t>3 cups of dairy EVERY DAY</a:t>
            </a:r>
            <a:endParaRPr lang="en-US" sz="1200" kern="1400" dirty="0" smtClean="0">
              <a:solidFill>
                <a:srgbClr val="000000"/>
              </a:solidFill>
              <a:effectLst/>
              <a:latin typeface="Rockwell"/>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important to note that physical activity plays an important role in your caloric requirements. In general, the more physically active you are, the more calories you need to sustain your body and provide energy. Also keep in mind the amount of calories in each food you are eating. It is much better to consume calories from a diverse source of healthy foods in each of the food groups than to only eat a few high-calorie and less healthy foods.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6</a:t>
            </a:fld>
            <a:endParaRPr lang="en-US" dirty="0"/>
          </a:p>
        </p:txBody>
      </p:sp>
    </p:spTree>
    <p:extLst>
      <p:ext uri="{BB962C8B-B14F-4D97-AF65-F5344CB8AC3E}">
        <p14:creationId xmlns:p14="http://schemas.microsoft.com/office/powerpoint/2010/main" val="737457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Although we may abstractly know how many calories we need to consume, it can be very difficult to translate that into the actual food we eat. </a:t>
            </a:r>
          </a:p>
          <a:p>
            <a:r>
              <a:rPr lang="en-US" sz="1200" kern="1200" dirty="0" smtClean="0">
                <a:solidFill>
                  <a:schemeClr val="tx1"/>
                </a:solidFill>
                <a:effectLst/>
                <a:latin typeface="+mn-lt"/>
                <a:ea typeface="+mn-ea"/>
                <a:cs typeface="+mn-cs"/>
              </a:rPr>
              <a:t>It is important to keep portion sizes in mind. Portion sizes are important when making sure that we are consuming the right amount from each food group. Below is a chart that provides frames of reference for portion size.</a:t>
            </a: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Instructor note</a:t>
            </a:r>
            <a:r>
              <a:rPr lang="en-US" sz="1200" kern="1200" dirty="0" smtClean="0">
                <a:solidFill>
                  <a:schemeClr val="tx1"/>
                </a:solidFill>
                <a:effectLst/>
                <a:latin typeface="+mn-lt"/>
                <a:ea typeface="+mn-ea"/>
                <a:cs typeface="+mn-cs"/>
              </a:rPr>
              <a:t>:  Instructor’s can bring items to represent portion size.</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Source:</a:t>
            </a:r>
            <a:r>
              <a:rPr lang="en-US" sz="1200" kern="1200" baseline="0" dirty="0" smtClean="0">
                <a:solidFill>
                  <a:schemeClr val="tx1"/>
                </a:solidFill>
                <a:effectLst/>
                <a:latin typeface="+mn-lt"/>
                <a:ea typeface="+mn-ea"/>
                <a:cs typeface="+mn-cs"/>
              </a:rPr>
              <a:t> Snack Sense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7</a:t>
            </a:fld>
            <a:endParaRPr lang="en-US" dirty="0"/>
          </a:p>
        </p:txBody>
      </p:sp>
    </p:spTree>
    <p:extLst>
      <p:ext uri="{BB962C8B-B14F-4D97-AF65-F5344CB8AC3E}">
        <p14:creationId xmlns:p14="http://schemas.microsoft.com/office/powerpoint/2010/main" val="737457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many ways to step down your spending, such as shopping around to ensure that you obtain the best price for an item and using coupons or taking advantage of discounts when available including senior discounts.  </a:t>
            </a:r>
          </a:p>
          <a:p>
            <a:endParaRPr lang="en-US" sz="1200" kern="1200" dirty="0" smtClean="0">
              <a:solidFill>
                <a:schemeClr val="tx1"/>
              </a:solidFill>
              <a:effectLst/>
              <a:latin typeface="+mn-lt"/>
              <a:ea typeface="+mn-ea"/>
              <a:cs typeface="+mn-cs"/>
            </a:endParaRPr>
          </a:p>
          <a:p>
            <a:pPr marL="171450" indent="-171450">
              <a:buFont typeface="Wingdings" pitchFamily="2" charset="2"/>
              <a:buChar char="ü"/>
            </a:pPr>
            <a:r>
              <a:rPr lang="en-US" sz="1200" kern="1200" dirty="0" smtClean="0">
                <a:solidFill>
                  <a:schemeClr val="tx1"/>
                </a:solidFill>
                <a:effectLst/>
                <a:latin typeface="+mn-lt"/>
                <a:ea typeface="+mn-ea"/>
                <a:cs typeface="+mn-cs"/>
              </a:rPr>
              <a:t>In terms of buying simple but important goods, you can do an Internet search or call different stores for the price of their product. </a:t>
            </a:r>
          </a:p>
          <a:p>
            <a:pPr marL="171450" indent="-171450">
              <a:buFont typeface="Wingdings" pitchFamily="2" charset="2"/>
              <a:buChar char="ü"/>
            </a:pPr>
            <a:endParaRPr lang="en-US" sz="1200" kern="1200" dirty="0" smtClean="0">
              <a:solidFill>
                <a:schemeClr val="tx1"/>
              </a:solidFill>
              <a:effectLst/>
              <a:latin typeface="+mn-lt"/>
              <a:ea typeface="+mn-ea"/>
              <a:cs typeface="+mn-cs"/>
            </a:endParaRPr>
          </a:p>
          <a:p>
            <a:pPr marL="171450" indent="-171450">
              <a:buFont typeface="Wingdings" pitchFamily="2" charset="2"/>
              <a:buChar char="ü"/>
            </a:pPr>
            <a:r>
              <a:rPr lang="en-US" sz="1200" kern="1200" dirty="0" smtClean="0">
                <a:solidFill>
                  <a:schemeClr val="tx1"/>
                </a:solidFill>
                <a:effectLst/>
                <a:latin typeface="+mn-lt"/>
                <a:ea typeface="+mn-ea"/>
                <a:cs typeface="+mn-cs"/>
              </a:rPr>
              <a:t>If you happen to need a new refrigerator, don’t just go to the store next door. Call around, visit different stores, or do you research online to compare prices and options. </a:t>
            </a:r>
          </a:p>
          <a:p>
            <a:pPr marL="171450" indent="-171450">
              <a:buFont typeface="Wingdings" pitchFamily="2" charset="2"/>
              <a:buChar char="ü"/>
            </a:pPr>
            <a:endParaRPr lang="en-US" sz="1200" kern="1200" dirty="0" smtClean="0">
              <a:solidFill>
                <a:schemeClr val="tx1"/>
              </a:solidFill>
              <a:effectLst/>
              <a:latin typeface="+mn-lt"/>
              <a:ea typeface="+mn-ea"/>
              <a:cs typeface="+mn-cs"/>
            </a:endParaRPr>
          </a:p>
          <a:p>
            <a:pPr marL="171450" indent="-171450">
              <a:buFont typeface="Wingdings" pitchFamily="2" charset="2"/>
              <a:buChar char="ü"/>
            </a:pPr>
            <a:r>
              <a:rPr lang="en-US" sz="1200" kern="1200" dirty="0" smtClean="0">
                <a:solidFill>
                  <a:schemeClr val="tx1"/>
                </a:solidFill>
                <a:effectLst/>
                <a:latin typeface="+mn-lt"/>
                <a:ea typeface="+mn-ea"/>
                <a:cs typeface="+mn-cs"/>
              </a:rPr>
              <a:t>Consult an expert when buying complex services, such as insurance coverage or investments. Make sure whomever you consult is aware of your priorities. </a:t>
            </a:r>
          </a:p>
          <a:p>
            <a:pPr marL="0" indent="0">
              <a:buFont typeface="Wingdings" pitchFamily="2" charset="2"/>
              <a:buNone/>
            </a:pPr>
            <a:endParaRPr lang="en-US" sz="1200" kern="1200" dirty="0" smtClean="0">
              <a:solidFill>
                <a:schemeClr val="tx1"/>
              </a:solidFill>
              <a:effectLst/>
              <a:latin typeface="+mn-lt"/>
              <a:ea typeface="+mn-ea"/>
              <a:cs typeface="+mn-cs"/>
            </a:endParaRPr>
          </a:p>
          <a:p>
            <a:pPr marL="171450" indent="-171450">
              <a:buFont typeface="Wingdings" pitchFamily="2" charset="2"/>
              <a:buChar char="ü"/>
            </a:pPr>
            <a:r>
              <a:rPr lang="en-US" sz="1200" kern="1200" dirty="0" smtClean="0">
                <a:solidFill>
                  <a:schemeClr val="tx1"/>
                </a:solidFill>
                <a:effectLst/>
                <a:latin typeface="+mn-lt"/>
                <a:ea typeface="+mn-ea"/>
                <a:cs typeface="+mn-cs"/>
              </a:rPr>
              <a:t>In order to cut back on expenses, you have to be an active participant in your spending. Although it may take more effort, the amount of money you may save in the long run can be very helpful.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9</a:t>
            </a:fld>
            <a:endParaRPr lang="en-US" dirty="0"/>
          </a:p>
        </p:txBody>
      </p:sp>
    </p:spTree>
    <p:extLst>
      <p:ext uri="{BB962C8B-B14F-4D97-AF65-F5344CB8AC3E}">
        <p14:creationId xmlns:p14="http://schemas.microsoft.com/office/powerpoint/2010/main" val="2671743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Increasing your assets or income is also important.</a:t>
            </a:r>
          </a:p>
          <a:p>
            <a:endParaRPr lang="en-US" sz="1200" kern="1200" dirty="0" smtClean="0">
              <a:solidFill>
                <a:schemeClr val="tx1"/>
              </a:solidFill>
              <a:effectLst/>
              <a:latin typeface="+mn-lt"/>
              <a:ea typeface="+mn-ea"/>
              <a:cs typeface="+mn-cs"/>
            </a:endParaRPr>
          </a:p>
          <a:p>
            <a:pPr marL="171450" indent="-171450">
              <a:buFont typeface="Wingdings" pitchFamily="2" charset="2"/>
              <a:buChar char="ü"/>
            </a:pPr>
            <a:r>
              <a:rPr lang="en-US" sz="1200" kern="1200" dirty="0" smtClean="0">
                <a:solidFill>
                  <a:schemeClr val="tx1"/>
                </a:solidFill>
                <a:effectLst/>
                <a:latin typeface="+mn-lt"/>
                <a:ea typeface="+mn-ea"/>
                <a:cs typeface="+mn-cs"/>
              </a:rPr>
              <a:t>Perhaps you are interested in starting your own business or want to work part-time. </a:t>
            </a:r>
          </a:p>
          <a:p>
            <a:pPr marL="171450" indent="-171450">
              <a:buFont typeface="Wingdings" pitchFamily="2" charset="2"/>
              <a:buChar char="ü"/>
            </a:pPr>
            <a:endParaRPr lang="en-US" sz="1200" kern="1200" dirty="0" smtClean="0">
              <a:solidFill>
                <a:schemeClr val="tx1"/>
              </a:solidFill>
              <a:effectLst/>
              <a:latin typeface="+mn-lt"/>
              <a:ea typeface="+mn-ea"/>
              <a:cs typeface="+mn-cs"/>
            </a:endParaRPr>
          </a:p>
          <a:p>
            <a:pPr marL="171450" indent="-171450">
              <a:buFont typeface="Wingdings" pitchFamily="2" charset="2"/>
              <a:buChar char="ü"/>
            </a:pPr>
            <a:r>
              <a:rPr lang="en-US" sz="1200" kern="1200" dirty="0" smtClean="0">
                <a:solidFill>
                  <a:schemeClr val="tx1"/>
                </a:solidFill>
                <a:effectLst/>
                <a:latin typeface="+mn-lt"/>
                <a:ea typeface="+mn-ea"/>
                <a:cs typeface="+mn-cs"/>
              </a:rPr>
              <a:t>Your current hobbies could generate income, such as selling scarves you enjoy knitting or being the neighborhood dog walker/sitter. </a:t>
            </a:r>
          </a:p>
          <a:p>
            <a:pPr marL="0" indent="0">
              <a:buFont typeface="Wingdings" pitchFamily="2" charset="2"/>
              <a:buNone/>
            </a:pPr>
            <a:endParaRPr lang="en-US" sz="1200" kern="1200" dirty="0" smtClean="0">
              <a:solidFill>
                <a:schemeClr val="tx1"/>
              </a:solidFill>
              <a:effectLst/>
              <a:latin typeface="+mn-lt"/>
              <a:ea typeface="+mn-ea"/>
              <a:cs typeface="+mn-cs"/>
            </a:endParaRPr>
          </a:p>
          <a:p>
            <a:pPr marL="171450" indent="-171450">
              <a:buFont typeface="Wingdings" pitchFamily="2" charset="2"/>
              <a:buChar char="ü"/>
            </a:pPr>
            <a:r>
              <a:rPr lang="en-US" sz="1200" kern="1200" dirty="0" smtClean="0">
                <a:solidFill>
                  <a:schemeClr val="tx1"/>
                </a:solidFill>
                <a:effectLst/>
                <a:latin typeface="+mn-lt"/>
                <a:ea typeface="+mn-ea"/>
                <a:cs typeface="+mn-cs"/>
              </a:rPr>
              <a:t>Consult with your tax professional to discuss potential tax ramifications for this new revenue source.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10</a:t>
            </a:fld>
            <a:endParaRPr lang="en-US" dirty="0"/>
          </a:p>
        </p:txBody>
      </p:sp>
    </p:spTree>
    <p:extLst>
      <p:ext uri="{BB962C8B-B14F-4D97-AF65-F5344CB8AC3E}">
        <p14:creationId xmlns:p14="http://schemas.microsoft.com/office/powerpoint/2010/main" val="2671743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Saving money is also an important mechanism in increasing your assets. Do not underestimate the power of taking small steps. Saving just $5 a week may seem insignificant, but over a month that can add up to $20, in 6 months it can be $120, and in just one year you can be $260 richer. The point is to save what you don’t spend. Know your priorities and be flexible. It is always important to plan for the future because we have no idea what it may bring. Also, given increased longevity retirement income may need to last for more years.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11</a:t>
            </a:fld>
            <a:endParaRPr lang="en-US" dirty="0"/>
          </a:p>
        </p:txBody>
      </p:sp>
    </p:spTree>
    <p:extLst>
      <p:ext uri="{BB962C8B-B14F-4D97-AF65-F5344CB8AC3E}">
        <p14:creationId xmlns:p14="http://schemas.microsoft.com/office/powerpoint/2010/main" val="2671743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YOU WILL NEED</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i="0" kern="1200" dirty="0" smtClean="0">
                <a:solidFill>
                  <a:schemeClr val="tx1"/>
                </a:solidFill>
                <a:effectLst/>
                <a:latin typeface="+mn-lt"/>
                <a:ea typeface="+mn-ea"/>
                <a:cs typeface="+mn-cs"/>
              </a:rPr>
              <a:t>MyPlate for Older Adults Handout </a:t>
            </a:r>
          </a:p>
          <a:p>
            <a:pPr marL="171450" indent="-171450">
              <a:buFont typeface="Arial" pitchFamily="34" charset="0"/>
              <a:buChar char="•"/>
            </a:pPr>
            <a:r>
              <a:rPr lang="en-US" sz="1200" i="0" kern="1200" dirty="0" smtClean="0">
                <a:solidFill>
                  <a:schemeClr val="tx1"/>
                </a:solidFill>
                <a:effectLst/>
                <a:latin typeface="+mn-lt"/>
                <a:ea typeface="+mn-ea"/>
                <a:cs typeface="+mn-cs"/>
              </a:rPr>
              <a:t>5–Day Meal Plan Handout</a:t>
            </a:r>
          </a:p>
          <a:p>
            <a:pPr marL="171450" indent="-171450">
              <a:buFont typeface="Arial" pitchFamily="34" charset="0"/>
              <a:buChar char="•"/>
            </a:pPr>
            <a:r>
              <a:rPr lang="en-US" sz="1200" i="0" kern="1200" dirty="0" smtClean="0">
                <a:solidFill>
                  <a:schemeClr val="tx1"/>
                </a:solidFill>
                <a:effectLst/>
                <a:latin typeface="+mn-lt"/>
                <a:ea typeface="+mn-ea"/>
                <a:cs typeface="+mn-cs"/>
              </a:rPr>
              <a:t>The Small Steps to Health and Wealth™ Tracker Handout</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INSTRUCTIONS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Distribute handouts to participants</a:t>
            </a:r>
          </a:p>
          <a:p>
            <a:r>
              <a:rPr lang="en-US" sz="1200" kern="1200" dirty="0" smtClean="0">
                <a:solidFill>
                  <a:schemeClr val="tx1"/>
                </a:solidFill>
                <a:effectLst/>
                <a:latin typeface="+mn-lt"/>
                <a:ea typeface="+mn-ea"/>
                <a:cs typeface="+mn-cs"/>
              </a:rPr>
              <a:t>2. Facilitate discussion about dietary guidelines for older adults</a:t>
            </a:r>
          </a:p>
          <a:p>
            <a:r>
              <a:rPr lang="en-US" sz="1200" kern="1200" dirty="0" smtClean="0">
                <a:solidFill>
                  <a:schemeClr val="tx1"/>
                </a:solidFill>
                <a:effectLst/>
                <a:latin typeface="+mn-lt"/>
                <a:ea typeface="+mn-ea"/>
                <a:cs typeface="+mn-cs"/>
              </a:rPr>
              <a:t>3. Encourage participants to use the tracker for one week</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DISCUSSION PROMPTS</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Do you feel as though you currently meet these  dietary guidelines?</a:t>
            </a:r>
          </a:p>
          <a:p>
            <a:pPr marL="171450" indent="-171450">
              <a:buFont typeface="Arial" pitchFamily="34" charset="0"/>
              <a:buChar char="•"/>
            </a:pPr>
            <a:r>
              <a:rPr lang="en-US" sz="1200" kern="1200" dirty="0" smtClean="0">
                <a:solidFill>
                  <a:schemeClr val="tx1"/>
                </a:solidFill>
                <a:effectLst/>
                <a:latin typeface="+mn-lt"/>
                <a:ea typeface="+mn-ea"/>
                <a:cs typeface="+mn-cs"/>
              </a:rPr>
              <a:t>Do you feel that this meal plan is appropriate and feasible?</a:t>
            </a:r>
          </a:p>
          <a:p>
            <a:pPr marL="171450" indent="-171450">
              <a:buFont typeface="Arial" pitchFamily="34" charset="0"/>
              <a:buChar char="•"/>
            </a:pPr>
            <a:r>
              <a:rPr lang="en-US" sz="1200" kern="1200" dirty="0" smtClean="0">
                <a:solidFill>
                  <a:schemeClr val="tx1"/>
                </a:solidFill>
                <a:effectLst/>
                <a:latin typeface="+mn-lt"/>
                <a:ea typeface="+mn-ea"/>
                <a:cs typeface="+mn-cs"/>
              </a:rPr>
              <a:t>What challenges to do you face in order to meet these dietary guidelines?  </a:t>
            </a:r>
          </a:p>
          <a:p>
            <a:pPr marL="171450" indent="-171450">
              <a:buFont typeface="Arial" pitchFamily="34" charset="0"/>
              <a:buChar char="•"/>
            </a:pPr>
            <a:r>
              <a:rPr lang="en-US" sz="1200" kern="1200" dirty="0" smtClean="0">
                <a:solidFill>
                  <a:schemeClr val="tx1"/>
                </a:solidFill>
                <a:effectLst/>
                <a:latin typeface="+mn-lt"/>
                <a:ea typeface="+mn-ea"/>
                <a:cs typeface="+mn-cs"/>
              </a:rPr>
              <a:t>What small steps can you take to reach these dietary guidelines?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14</a:t>
            </a:fld>
            <a:endParaRPr lang="en-US" dirty="0"/>
          </a:p>
        </p:txBody>
      </p:sp>
    </p:spTree>
    <p:extLst>
      <p:ext uri="{BB962C8B-B14F-4D97-AF65-F5344CB8AC3E}">
        <p14:creationId xmlns:p14="http://schemas.microsoft.com/office/powerpoint/2010/main" val="984382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78B2DE1-A920-4F2E-AB4F-4FF17251AD2C}" type="datetimeFigureOut">
              <a:rPr lang="en-US" smtClean="0"/>
              <a:t>5/28/2013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11BF984-B50A-4AF4-A2B1-E9C876A6517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8B2DE1-A920-4F2E-AB4F-4FF17251AD2C}" type="datetimeFigureOut">
              <a:rPr lang="en-US" smtClean="0"/>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B2DE1-A920-4F2E-AB4F-4FF17251AD2C}" type="datetimeFigureOut">
              <a:rPr lang="en-US" smtClean="0"/>
              <a:t>5/28/2013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78B2DE1-A920-4F2E-AB4F-4FF17251AD2C}" type="datetimeFigureOut">
              <a:rPr lang="en-US" smtClean="0"/>
              <a:t>5/28/2013</a:t>
            </a:fld>
            <a:endParaRPr lang="en-US" dirty="0"/>
          </a:p>
        </p:txBody>
      </p:sp>
      <p:sp>
        <p:nvSpPr>
          <p:cNvPr id="27" name="Slide Number Placeholder 26"/>
          <p:cNvSpPr>
            <a:spLocks noGrp="1"/>
          </p:cNvSpPr>
          <p:nvPr>
            <p:ph type="sldNum" sz="quarter" idx="11"/>
          </p:nvPr>
        </p:nvSpPr>
        <p:spPr/>
        <p:txBody>
          <a:bodyPr rtlCol="0"/>
          <a:lstStyle/>
          <a:p>
            <a:fld id="{C11BF984-B50A-4AF4-A2B1-E9C876A65173}"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78B2DE1-A920-4F2E-AB4F-4FF17251AD2C}" type="datetimeFigureOut">
              <a:rPr lang="en-US" smtClean="0"/>
              <a:t>5/28/2013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C11BF984-B50A-4AF4-A2B1-E9C876A6517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B2DE1-A920-4F2E-AB4F-4FF17251AD2C}" type="datetimeFigureOut">
              <a:rPr lang="en-US" smtClean="0"/>
              <a:t>5/28/2013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B2DE1-A920-4F2E-AB4F-4FF17251AD2C}" type="datetimeFigureOut">
              <a:rPr lang="en-US" smtClean="0"/>
              <a:t>5/28/2013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8B2DE1-A920-4F2E-AB4F-4FF17251AD2C}" type="datetimeFigureOut">
              <a:rPr lang="en-US" smtClean="0"/>
              <a:t>5/28/2013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78B2DE1-A920-4F2E-AB4F-4FF17251AD2C}" type="datetimeFigureOut">
              <a:rPr lang="en-US" smtClean="0"/>
              <a:t>5/28/2013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11BF984-B50A-4AF4-A2B1-E9C876A6517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7.wmf"/><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1" y="838200"/>
            <a:ext cx="8610600" cy="5715000"/>
          </a:xfrm>
        </p:spPr>
        <p:style>
          <a:lnRef idx="1">
            <a:schemeClr val="accent2"/>
          </a:lnRef>
          <a:fillRef idx="3">
            <a:schemeClr val="accent2"/>
          </a:fillRef>
          <a:effectRef idx="2">
            <a:schemeClr val="accent2"/>
          </a:effectRef>
          <a:fontRef idx="minor">
            <a:schemeClr val="lt1"/>
          </a:fontRef>
        </p:style>
        <p:txBody>
          <a:bodyPr/>
          <a:lstStyle/>
          <a:p>
            <a:pPr algn="ctr"/>
            <a:r>
              <a:rPr lang="en-US" sz="6000" dirty="0">
                <a:effectLst/>
              </a:rPr>
              <a:t>“</a:t>
            </a:r>
            <a:r>
              <a:rPr lang="en-US" sz="6000" i="1" dirty="0">
                <a:effectLst/>
              </a:rPr>
              <a:t>Luck is what happens when preparation meets opportunity</a:t>
            </a:r>
            <a:r>
              <a:rPr lang="en-US" sz="6000" dirty="0">
                <a:effectLst/>
              </a:rPr>
              <a:t>.” </a:t>
            </a:r>
            <a:br>
              <a:rPr lang="en-US" sz="6000" dirty="0">
                <a:effectLst/>
              </a:rPr>
            </a:br>
            <a:r>
              <a:rPr lang="en-US" sz="6000" dirty="0">
                <a:effectLst/>
              </a:rPr>
              <a:t>–Darrell Royal</a:t>
            </a:r>
            <a:br>
              <a:rPr lang="en-US" sz="6000" dirty="0">
                <a:effectLst/>
              </a:rPr>
            </a:br>
            <a:r>
              <a:rPr lang="en-US" dirty="0">
                <a:effectLst/>
              </a:rPr>
              <a:t> </a:t>
            </a:r>
          </a:p>
        </p:txBody>
      </p:sp>
    </p:spTree>
    <p:extLst>
      <p:ext uri="{BB962C8B-B14F-4D97-AF65-F5344CB8AC3E}">
        <p14:creationId xmlns:p14="http://schemas.microsoft.com/office/powerpoint/2010/main" val="727922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b="1" dirty="0" smtClean="0"/>
              <a:t>Step Up Your Revenue</a:t>
            </a:r>
            <a:r>
              <a:rPr lang="en-US" dirty="0"/>
              <a:t/>
            </a:r>
            <a:br>
              <a:rPr lang="en-US" dirty="0"/>
            </a:br>
            <a:r>
              <a:rPr lang="en-US" dirty="0"/>
              <a:t> </a:t>
            </a:r>
          </a:p>
        </p:txBody>
      </p:sp>
      <p:sp>
        <p:nvSpPr>
          <p:cNvPr id="3" name="Content Placeholder 2"/>
          <p:cNvSpPr>
            <a:spLocks noGrp="1"/>
          </p:cNvSpPr>
          <p:nvPr>
            <p:ph idx="1"/>
          </p:nvPr>
        </p:nvSpPr>
        <p:spPr>
          <a:xfrm>
            <a:off x="457200" y="1981200"/>
            <a:ext cx="8229600" cy="4593336"/>
          </a:xfrm>
        </p:spPr>
        <p:txBody>
          <a:bodyPr>
            <a:normAutofit/>
          </a:bodyPr>
          <a:lstStyle/>
          <a:p>
            <a:pPr>
              <a:buFont typeface="Wingdings" pitchFamily="2" charset="2"/>
              <a:buChar char="ü"/>
            </a:pPr>
            <a:r>
              <a:rPr lang="en-US" sz="3200" dirty="0" smtClean="0"/>
              <a:t>Start </a:t>
            </a:r>
            <a:r>
              <a:rPr lang="en-US" sz="3200" dirty="0"/>
              <a:t>your own </a:t>
            </a:r>
            <a:r>
              <a:rPr lang="en-US" sz="3200" dirty="0" smtClean="0"/>
              <a:t>business or </a:t>
            </a:r>
            <a:r>
              <a:rPr lang="en-US" sz="3200" dirty="0"/>
              <a:t>want to work </a:t>
            </a:r>
            <a:r>
              <a:rPr lang="en-US" sz="3200" dirty="0" smtClean="0"/>
              <a:t>part-time </a:t>
            </a:r>
            <a:endParaRPr lang="en-US" sz="3200" dirty="0"/>
          </a:p>
          <a:p>
            <a:pPr>
              <a:buFont typeface="Wingdings" pitchFamily="2" charset="2"/>
              <a:buChar char="ü"/>
            </a:pPr>
            <a:r>
              <a:rPr lang="en-US" sz="3200" dirty="0" smtClean="0"/>
              <a:t>Your </a:t>
            </a:r>
            <a:r>
              <a:rPr lang="en-US" sz="3200" dirty="0"/>
              <a:t>current hobbies could generate income, such as selling scarves you enjoy knitting or being the </a:t>
            </a:r>
            <a:r>
              <a:rPr lang="en-US" sz="3200" dirty="0" smtClean="0"/>
              <a:t>neighborhood dog </a:t>
            </a:r>
            <a:r>
              <a:rPr lang="en-US" sz="3200" dirty="0"/>
              <a:t>walker/sitter. </a:t>
            </a:r>
          </a:p>
          <a:p>
            <a:pPr>
              <a:buFont typeface="Wingdings" pitchFamily="2" charset="2"/>
              <a:buChar char="ü"/>
            </a:pPr>
            <a:r>
              <a:rPr lang="en-US" sz="3200" dirty="0" smtClean="0"/>
              <a:t>Consult </a:t>
            </a:r>
            <a:r>
              <a:rPr lang="en-US" sz="3200" dirty="0"/>
              <a:t>with your tax professional to discuss potential tax ramifications for this new revenue source. </a:t>
            </a:r>
          </a:p>
          <a:p>
            <a:endParaRPr lang="en-US" sz="3200" dirty="0"/>
          </a:p>
        </p:txBody>
      </p:sp>
    </p:spTree>
    <p:extLst>
      <p:ext uri="{BB962C8B-B14F-4D97-AF65-F5344CB8AC3E}">
        <p14:creationId xmlns:p14="http://schemas.microsoft.com/office/powerpoint/2010/main" val="4149667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838200"/>
            <a:ext cx="8229600" cy="1066800"/>
          </a:xfrm>
        </p:spPr>
        <p:txBody>
          <a:bodyPr>
            <a:normAutofit/>
          </a:bodyPr>
          <a:lstStyle/>
          <a:p>
            <a:pPr algn="ctr"/>
            <a:r>
              <a:rPr lang="en-US" b="1" dirty="0" smtClean="0"/>
              <a:t>Step Up Your Savings</a:t>
            </a:r>
            <a:r>
              <a:rPr lang="en-US" dirty="0"/>
              <a:t> </a:t>
            </a:r>
          </a:p>
        </p:txBody>
      </p:sp>
      <p:sp>
        <p:nvSpPr>
          <p:cNvPr id="3" name="Content Placeholder 2"/>
          <p:cNvSpPr>
            <a:spLocks noGrp="1"/>
          </p:cNvSpPr>
          <p:nvPr>
            <p:ph idx="1"/>
          </p:nvPr>
        </p:nvSpPr>
        <p:spPr>
          <a:xfrm>
            <a:off x="457200" y="1981200"/>
            <a:ext cx="8229600" cy="4593336"/>
          </a:xfrm>
        </p:spPr>
        <p:txBody>
          <a:bodyPr>
            <a:normAutofit/>
          </a:bodyPr>
          <a:lstStyle/>
          <a:p>
            <a:pPr>
              <a:buFont typeface="Wingdings" pitchFamily="2" charset="2"/>
              <a:buChar char="ü"/>
            </a:pPr>
            <a:r>
              <a:rPr lang="en-US" sz="3200" dirty="0" smtClean="0"/>
              <a:t>Small amounts add up</a:t>
            </a:r>
          </a:p>
          <a:p>
            <a:pPr>
              <a:buFont typeface="Wingdings" pitchFamily="2" charset="2"/>
              <a:buChar char="ü"/>
            </a:pPr>
            <a:r>
              <a:rPr lang="en-US" sz="3200" dirty="0" smtClean="0"/>
              <a:t>Save what you don’t spend</a:t>
            </a:r>
          </a:p>
          <a:p>
            <a:pPr>
              <a:buFont typeface="Wingdings" pitchFamily="2" charset="2"/>
              <a:buChar char="ü"/>
            </a:pPr>
            <a:r>
              <a:rPr lang="en-US" sz="3200" dirty="0" smtClean="0"/>
              <a:t>Know your priorities and be flexible</a:t>
            </a:r>
            <a:endParaRPr lang="en-US" sz="3200" dirty="0"/>
          </a:p>
          <a:p>
            <a:endParaRPr lang="en-US" sz="3200" dirty="0"/>
          </a:p>
        </p:txBody>
      </p:sp>
    </p:spTree>
    <p:extLst>
      <p:ext uri="{BB962C8B-B14F-4D97-AF65-F5344CB8AC3E}">
        <p14:creationId xmlns:p14="http://schemas.microsoft.com/office/powerpoint/2010/main" val="606368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222" y="685800"/>
            <a:ext cx="8229600" cy="1066800"/>
          </a:xfrm>
        </p:spPr>
        <p:txBody>
          <a:bodyPr/>
          <a:lstStyle/>
          <a:p>
            <a:pPr algn="ctr"/>
            <a:r>
              <a:rPr lang="en-US" dirty="0" smtClean="0"/>
              <a:t>Take Home Message</a:t>
            </a:r>
            <a:endParaRPr lang="en-US" dirty="0"/>
          </a:p>
        </p:txBody>
      </p:sp>
      <p:sp>
        <p:nvSpPr>
          <p:cNvPr id="5" name="Text Box 3"/>
          <p:cNvSpPr txBox="1">
            <a:spLocks noChangeArrowheads="1"/>
          </p:cNvSpPr>
          <p:nvPr/>
        </p:nvSpPr>
        <p:spPr bwMode="auto">
          <a:xfrm>
            <a:off x="1295400" y="2438400"/>
            <a:ext cx="7010399" cy="3505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4400" b="0" i="0" u="none" strike="noStrike" cap="none" normalizeH="0" baseline="0" dirty="0" smtClean="0">
                <a:ln>
                  <a:noFill/>
                </a:ln>
                <a:solidFill>
                  <a:schemeClr val="bg1"/>
                </a:solidFill>
                <a:effectLst/>
                <a:latin typeface="Century Schoolbook" pitchFamily="18" charset="0"/>
                <a:cs typeface="Arial" pitchFamily="34" charset="0"/>
              </a:rPr>
              <a:t>Taking small steps to understand labels can help you make informed health and wealth decisions.</a:t>
            </a: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itle 3"/>
          <p:cNvSpPr txBox="1">
            <a:spLocks/>
          </p:cNvSpPr>
          <p:nvPr/>
        </p:nvSpPr>
        <p:spPr>
          <a:xfrm>
            <a:off x="304801" y="2057400"/>
            <a:ext cx="8610600" cy="4495800"/>
          </a:xfrm>
          <a:prstGeom prst="rect">
            <a:avLst/>
          </a:prstGeom>
        </p:spPr>
        <p:style>
          <a:lnRef idx="1">
            <a:schemeClr val="accent2"/>
          </a:lnRef>
          <a:fillRef idx="3">
            <a:schemeClr val="accent2"/>
          </a:fillRef>
          <a:effectRef idx="2">
            <a:schemeClr val="accent2"/>
          </a:effectRef>
          <a:fontRef idx="minor">
            <a:schemeClr val="lt1"/>
          </a:fontRef>
        </p:style>
        <p:txBody>
          <a:bodyPr vert="horz" anchor="ctr">
            <a:normAutofit fontScale="92500" lnSpcReduction="10000"/>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sz="4800" dirty="0" smtClean="0"/>
          </a:p>
          <a:p>
            <a:pPr algn="ctr"/>
            <a:r>
              <a:rPr lang="en-US" sz="5400" dirty="0"/>
              <a:t>National dietary and physical activity guidelines can help you set personal goals. </a:t>
            </a:r>
          </a:p>
          <a:p>
            <a:r>
              <a:rPr lang="en-US" sz="4800" dirty="0"/>
              <a:t> </a:t>
            </a:r>
          </a:p>
          <a:p>
            <a:r>
              <a:rPr lang="en-US" dirty="0"/>
              <a:t> </a:t>
            </a:r>
          </a:p>
          <a:p>
            <a:pPr algn="ctr"/>
            <a:r>
              <a:rPr lang="en-US" dirty="0" smtClean="0"/>
              <a:t> </a:t>
            </a:r>
            <a:endParaRPr lang="en-US" dirty="0"/>
          </a:p>
        </p:txBody>
      </p:sp>
    </p:spTree>
    <p:extLst>
      <p:ext uri="{BB962C8B-B14F-4D97-AF65-F5344CB8AC3E}">
        <p14:creationId xmlns:p14="http://schemas.microsoft.com/office/powerpoint/2010/main" val="1446764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222" y="685800"/>
            <a:ext cx="8229600" cy="1066800"/>
          </a:xfrm>
        </p:spPr>
        <p:txBody>
          <a:bodyPr/>
          <a:lstStyle/>
          <a:p>
            <a:pPr algn="ctr"/>
            <a:r>
              <a:rPr lang="en-US" dirty="0" smtClean="0"/>
              <a:t>Take Home Message</a:t>
            </a:r>
            <a:endParaRPr lang="en-US" dirty="0"/>
          </a:p>
        </p:txBody>
      </p:sp>
      <p:sp>
        <p:nvSpPr>
          <p:cNvPr id="5" name="Text Box 3"/>
          <p:cNvSpPr txBox="1">
            <a:spLocks noChangeArrowheads="1"/>
          </p:cNvSpPr>
          <p:nvPr/>
        </p:nvSpPr>
        <p:spPr bwMode="auto">
          <a:xfrm>
            <a:off x="1295400" y="2438400"/>
            <a:ext cx="7010399" cy="3505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4400" b="0" i="0" u="none" strike="noStrike" cap="none" normalizeH="0" baseline="0" dirty="0" smtClean="0">
                <a:ln>
                  <a:noFill/>
                </a:ln>
                <a:solidFill>
                  <a:schemeClr val="bg1"/>
                </a:solidFill>
                <a:effectLst/>
                <a:latin typeface="Century Schoolbook" pitchFamily="18" charset="0"/>
                <a:cs typeface="Arial" pitchFamily="34" charset="0"/>
              </a:rPr>
              <a:t>Taking small steps to understand labels can help you make informed health and wealth decisions.</a:t>
            </a: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itle 3"/>
          <p:cNvSpPr txBox="1">
            <a:spLocks/>
          </p:cNvSpPr>
          <p:nvPr/>
        </p:nvSpPr>
        <p:spPr>
          <a:xfrm>
            <a:off x="304801" y="2057400"/>
            <a:ext cx="8610600" cy="4495800"/>
          </a:xfrm>
          <a:prstGeom prst="rect">
            <a:avLst/>
          </a:prstGeom>
        </p:spPr>
        <p:style>
          <a:lnRef idx="1">
            <a:schemeClr val="accent2"/>
          </a:lnRef>
          <a:fillRef idx="3">
            <a:schemeClr val="accent2"/>
          </a:fillRef>
          <a:effectRef idx="2">
            <a:schemeClr val="accent2"/>
          </a:effectRef>
          <a:fontRef idx="minor">
            <a:schemeClr val="lt1"/>
          </a:fontRef>
        </p:style>
        <p:txBody>
          <a:bodyPr vert="horz" anchor="ctr">
            <a:normAutofit fontScale="92500"/>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5400" dirty="0" smtClean="0"/>
              <a:t>Take </a:t>
            </a:r>
            <a:r>
              <a:rPr lang="en-US" sz="5400" dirty="0"/>
              <a:t>small steps to improve your personal financial situation by stepping down your spending </a:t>
            </a:r>
            <a:r>
              <a:rPr lang="en-US" sz="5400"/>
              <a:t>and </a:t>
            </a:r>
            <a:r>
              <a:rPr lang="en-US" sz="5400" smtClean="0"/>
              <a:t>stepping up </a:t>
            </a:r>
            <a:r>
              <a:rPr lang="en-US" sz="5400" dirty="0"/>
              <a:t>your revenue and savings. </a:t>
            </a:r>
            <a:r>
              <a:rPr lang="en-US" dirty="0"/>
              <a:t> </a:t>
            </a:r>
          </a:p>
          <a:p>
            <a:pPr algn="ctr"/>
            <a:r>
              <a:rPr lang="en-US" dirty="0" smtClean="0"/>
              <a:t> </a:t>
            </a:r>
            <a:endParaRPr lang="en-US" dirty="0"/>
          </a:p>
        </p:txBody>
      </p:sp>
    </p:spTree>
    <p:extLst>
      <p:ext uri="{BB962C8B-B14F-4D97-AF65-F5344CB8AC3E}">
        <p14:creationId xmlns:p14="http://schemas.microsoft.com/office/powerpoint/2010/main" val="2304107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Activities</a:t>
            </a:r>
            <a:endParaRPr lang="en-US" dirty="0"/>
          </a:p>
        </p:txBody>
      </p:sp>
      <p:sp>
        <p:nvSpPr>
          <p:cNvPr id="3" name="Content Placeholder 2"/>
          <p:cNvSpPr>
            <a:spLocks noGrp="1"/>
          </p:cNvSpPr>
          <p:nvPr>
            <p:ph idx="1"/>
          </p:nvPr>
        </p:nvSpPr>
        <p:spPr>
          <a:xfrm>
            <a:off x="457200" y="2514600"/>
            <a:ext cx="8229600" cy="4059936"/>
          </a:xfrm>
        </p:spPr>
        <p:txBody>
          <a:bodyPr>
            <a:normAutofit/>
          </a:bodyPr>
          <a:lstStyle/>
          <a:p>
            <a:pPr>
              <a:buFont typeface="Wingdings" pitchFamily="2" charset="2"/>
              <a:buChar char="ü"/>
            </a:pPr>
            <a:r>
              <a:rPr lang="en-US" sz="3600" i="1" dirty="0" smtClean="0"/>
              <a:t>MyPlate </a:t>
            </a:r>
            <a:r>
              <a:rPr lang="en-US" sz="3600" i="1" dirty="0"/>
              <a:t>for Older Adults </a:t>
            </a:r>
            <a:r>
              <a:rPr lang="en-US" sz="3600" dirty="0"/>
              <a:t>Handout </a:t>
            </a:r>
          </a:p>
          <a:p>
            <a:pPr>
              <a:buFont typeface="Wingdings" pitchFamily="2" charset="2"/>
              <a:buChar char="ü"/>
            </a:pPr>
            <a:r>
              <a:rPr lang="en-US" sz="3600" i="1" dirty="0" smtClean="0"/>
              <a:t>5–Day </a:t>
            </a:r>
            <a:r>
              <a:rPr lang="en-US" sz="3600" i="1" dirty="0"/>
              <a:t>Meal Plan </a:t>
            </a:r>
            <a:r>
              <a:rPr lang="en-US" sz="3600" dirty="0" smtClean="0"/>
              <a:t>Handout</a:t>
            </a:r>
          </a:p>
          <a:p>
            <a:pPr>
              <a:buFont typeface="Wingdings" pitchFamily="2" charset="2"/>
              <a:buChar char="ü"/>
            </a:pPr>
            <a:r>
              <a:rPr lang="en-US" sz="3600" i="1" dirty="0" smtClean="0"/>
              <a:t>The </a:t>
            </a:r>
            <a:r>
              <a:rPr lang="en-US" sz="3600" i="1" dirty="0"/>
              <a:t>Small Steps to Health and Wealth</a:t>
            </a:r>
            <a:r>
              <a:rPr lang="en-US" sz="3600" i="1" dirty="0" smtClean="0"/>
              <a:t>™ Tracker </a:t>
            </a:r>
            <a:r>
              <a:rPr lang="en-US" sz="3600" dirty="0" smtClean="0"/>
              <a:t>Handout</a:t>
            </a:r>
            <a:endParaRPr lang="en-US" sz="3600" dirty="0"/>
          </a:p>
        </p:txBody>
      </p:sp>
    </p:spTree>
    <p:extLst>
      <p:ext uri="{BB962C8B-B14F-4D97-AF65-F5344CB8AC3E}">
        <p14:creationId xmlns:p14="http://schemas.microsoft.com/office/powerpoint/2010/main" val="3560449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F38F2D98-636D-4B9F-BF7C-44659A67CBB2}" type="slidenum">
              <a:rPr lang="en-US"/>
              <a:pPr/>
              <a:t>15</a:t>
            </a:fld>
            <a:endParaRPr lang="en-US" dirty="0"/>
          </a:p>
        </p:txBody>
      </p:sp>
      <p:sp>
        <p:nvSpPr>
          <p:cNvPr id="52226" name="Rectangle 2"/>
          <p:cNvSpPr>
            <a:spLocks noGrp="1" noChangeArrowheads="1"/>
          </p:cNvSpPr>
          <p:nvPr>
            <p:ph type="title"/>
          </p:nvPr>
        </p:nvSpPr>
        <p:spPr>
          <a:xfrm>
            <a:off x="533400" y="760476"/>
            <a:ext cx="8229600" cy="1069848"/>
          </a:xfrm>
        </p:spPr>
        <p:txBody>
          <a:bodyPr>
            <a:normAutofit fontScale="90000"/>
          </a:bodyPr>
          <a:lstStyle/>
          <a:p>
            <a:pPr algn="ctr"/>
            <a:r>
              <a:rPr lang="en-US" sz="3600" b="1" dirty="0">
                <a:effectLst>
                  <a:outerShdw blurRad="38100" dist="38100" dir="2700000" algn="tl">
                    <a:srgbClr val="000000"/>
                  </a:outerShdw>
                </a:effectLst>
              </a:rPr>
              <a:t>Comments? Questions? </a:t>
            </a:r>
            <a:r>
              <a:rPr lang="en-US" sz="3600" b="1" dirty="0" smtClean="0">
                <a:effectLst>
                  <a:outerShdw blurRad="38100" dist="38100" dir="2700000" algn="tl">
                    <a:srgbClr val="000000"/>
                  </a:outerShdw>
                </a:effectLst>
              </a:rPr>
              <a:t/>
            </a:r>
            <a:br>
              <a:rPr lang="en-US" sz="3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Experiences</a:t>
            </a:r>
            <a:r>
              <a:rPr lang="en-US" sz="3600" b="1" dirty="0">
                <a:effectLst>
                  <a:outerShdw blurRad="38100" dist="38100" dir="2700000" algn="tl">
                    <a:srgbClr val="000000"/>
                  </a:outerShdw>
                </a:effectLst>
              </a:rPr>
              <a:t>?</a:t>
            </a:r>
            <a:r>
              <a:rPr lang="en-US" dirty="0"/>
              <a:t> </a:t>
            </a:r>
          </a:p>
        </p:txBody>
      </p:sp>
      <p:sp>
        <p:nvSpPr>
          <p:cNvPr id="52227" name="Text Box 3"/>
          <p:cNvSpPr txBox="1">
            <a:spLocks noChangeArrowheads="1"/>
          </p:cNvSpPr>
          <p:nvPr/>
        </p:nvSpPr>
        <p:spPr bwMode="auto">
          <a:xfrm>
            <a:off x="2514600" y="2286000"/>
            <a:ext cx="4495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dirty="0">
                <a:solidFill>
                  <a:srgbClr val="FF0000"/>
                </a:solidFill>
                <a:effectLst>
                  <a:outerShdw blurRad="38100" dist="38100" dir="2700000" algn="tl">
                    <a:srgbClr val="000000"/>
                  </a:outerShdw>
                </a:effectLst>
                <a:latin typeface="Arial" charset="0"/>
              </a:rPr>
              <a:t>Be healthy, wealthy, and happy…always</a:t>
            </a:r>
            <a:r>
              <a:rPr lang="en-US" sz="4000" b="1" dirty="0">
                <a:solidFill>
                  <a:srgbClr val="FF0000"/>
                </a:solidFill>
                <a:effectLst>
                  <a:outerShdw blurRad="38100" dist="38100" dir="2700000" algn="tl">
                    <a:srgbClr val="000000"/>
                  </a:outerShdw>
                </a:effectLst>
              </a:rPr>
              <a:t>.</a:t>
            </a:r>
          </a:p>
        </p:txBody>
      </p:sp>
      <p:pic>
        <p:nvPicPr>
          <p:cNvPr id="52554" name="Picture 330" descr="j029739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754420"/>
            <a:ext cx="16002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52559" name="Picture 335" descr="j00786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0" y="4419600"/>
            <a:ext cx="2185988" cy="2046288"/>
          </a:xfrm>
          <a:prstGeom prst="rect">
            <a:avLst/>
          </a:prstGeom>
          <a:noFill/>
          <a:extLst>
            <a:ext uri="{909E8E84-426E-40DD-AFC4-6F175D3DCCD1}">
              <a14:hiddenFill xmlns:a14="http://schemas.microsoft.com/office/drawing/2010/main">
                <a:solidFill>
                  <a:srgbClr val="FFFFFF"/>
                </a:solidFill>
              </a14:hiddenFill>
            </a:ext>
          </a:extLst>
        </p:spPr>
      </p:pic>
      <p:pic>
        <p:nvPicPr>
          <p:cNvPr id="52563" name="Picture 339" descr="FD00984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0318" y="1809096"/>
            <a:ext cx="2195513" cy="1731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594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 Your Frames of Reference</a:t>
            </a:r>
            <a:endParaRPr lang="en-US" dirty="0"/>
          </a:p>
        </p:txBody>
      </p:sp>
      <p:sp>
        <p:nvSpPr>
          <p:cNvPr id="3" name="Subtitle 2"/>
          <p:cNvSpPr>
            <a:spLocks noGrp="1"/>
          </p:cNvSpPr>
          <p:nvPr>
            <p:ph type="subTitle" idx="1"/>
          </p:nvPr>
        </p:nvSpPr>
        <p:spPr/>
        <p:txBody>
          <a:bodyPr/>
          <a:lstStyle/>
          <a:p>
            <a:r>
              <a:rPr lang="en-US" dirty="0"/>
              <a:t>Module 10: Small Steps to Health and Wealth</a:t>
            </a:r>
            <a:r>
              <a:rPr lang="en-US" baseline="30000" dirty="0"/>
              <a:t>TM</a:t>
            </a:r>
            <a:r>
              <a:rPr lang="en-US" dirty="0"/>
              <a:t> for Older Adults</a:t>
            </a:r>
          </a:p>
          <a:p>
            <a:r>
              <a:rPr lang="en-US" dirty="0"/>
              <a:t> </a:t>
            </a:r>
          </a:p>
          <a:p>
            <a:endParaRPr lang="en-US" dirty="0"/>
          </a:p>
        </p:txBody>
      </p:sp>
      <p:pic>
        <p:nvPicPr>
          <p:cNvPr id="1026" name="Picture 2" descr="ENAFS Colo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399" y="5741753"/>
            <a:ext cx="2300287" cy="68103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tcainstitute.org/images/sshw/National/SSHWLogoNationalFIN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128021"/>
            <a:ext cx="1599682" cy="1473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Health Strategies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42586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ctr"/>
            <a:r>
              <a:rPr lang="en-US" dirty="0" smtClean="0"/>
              <a:t>Activity Goals</a:t>
            </a:r>
            <a:endParaRPr lang="en-US" dirty="0"/>
          </a:p>
        </p:txBody>
      </p:sp>
      <p:sp>
        <p:nvSpPr>
          <p:cNvPr id="4" name="Content Placeholder 3"/>
          <p:cNvSpPr>
            <a:spLocks noGrp="1"/>
          </p:cNvSpPr>
          <p:nvPr>
            <p:ph idx="1"/>
          </p:nvPr>
        </p:nvSpPr>
        <p:spPr>
          <a:xfrm>
            <a:off x="152400" y="1447800"/>
            <a:ext cx="8686800" cy="5126736"/>
          </a:xfrm>
        </p:spPr>
        <p:txBody>
          <a:bodyPr>
            <a:normAutofit lnSpcReduction="10000"/>
          </a:bodyPr>
          <a:lstStyle/>
          <a:p>
            <a:pPr marL="109728" indent="0">
              <a:buNone/>
            </a:pPr>
            <a:r>
              <a:rPr lang="en-US" dirty="0"/>
              <a:t>If you are 65+ with no limiting health conditions AND </a:t>
            </a:r>
            <a:r>
              <a:rPr lang="en-US" dirty="0" smtClean="0"/>
              <a:t>are </a:t>
            </a:r>
            <a:r>
              <a:rPr lang="en-US" dirty="0"/>
              <a:t>generally fit, you should participate in: </a:t>
            </a:r>
            <a:endParaRPr lang="en-US" dirty="0" smtClean="0"/>
          </a:p>
          <a:p>
            <a:pPr marL="109728" indent="0">
              <a:buNone/>
            </a:pPr>
            <a:endParaRPr lang="en-US" dirty="0" smtClean="0"/>
          </a:p>
          <a:p>
            <a:pPr marL="109728" indent="0">
              <a:buNone/>
            </a:pPr>
            <a:r>
              <a:rPr lang="en-US" dirty="0" smtClean="0"/>
              <a:t>2 </a:t>
            </a:r>
            <a:r>
              <a:rPr lang="en-US" dirty="0"/>
              <a:t>hours and 30 minutes of </a:t>
            </a:r>
            <a:r>
              <a:rPr lang="en-US" b="1" i="1" dirty="0"/>
              <a:t>moderate aerobic activity</a:t>
            </a:r>
            <a:r>
              <a:rPr lang="en-US" b="1" dirty="0"/>
              <a:t> </a:t>
            </a:r>
            <a:r>
              <a:rPr lang="en-US" dirty="0"/>
              <a:t>(i.e. brisk walking) </a:t>
            </a:r>
            <a:endParaRPr lang="en-US" dirty="0" smtClean="0"/>
          </a:p>
          <a:p>
            <a:pPr marL="109728" indent="0">
              <a:buNone/>
            </a:pPr>
            <a:r>
              <a:rPr lang="en-US" u="sng" dirty="0" smtClean="0"/>
              <a:t>OR</a:t>
            </a:r>
            <a:r>
              <a:rPr lang="en-US" dirty="0" smtClean="0"/>
              <a:t> </a:t>
            </a:r>
          </a:p>
          <a:p>
            <a:pPr marL="109728" indent="0">
              <a:buNone/>
            </a:pPr>
            <a:r>
              <a:rPr lang="en-US" dirty="0" smtClean="0"/>
              <a:t>1 </a:t>
            </a:r>
            <a:r>
              <a:rPr lang="en-US" dirty="0"/>
              <a:t>hour and 15 minutes of </a:t>
            </a:r>
            <a:r>
              <a:rPr lang="en-US" b="1" i="1" dirty="0"/>
              <a:t>vigorous aerobic activity</a:t>
            </a:r>
            <a:r>
              <a:rPr lang="en-US" b="1" dirty="0"/>
              <a:t> </a:t>
            </a:r>
            <a:r>
              <a:rPr lang="en-US" dirty="0"/>
              <a:t>(i.e. jogging or running) </a:t>
            </a:r>
            <a:r>
              <a:rPr lang="en-US" u="sng" dirty="0"/>
              <a:t>every week</a:t>
            </a:r>
            <a:r>
              <a:rPr lang="en-US" dirty="0"/>
              <a:t> </a:t>
            </a:r>
            <a:endParaRPr lang="en-US" dirty="0" smtClean="0"/>
          </a:p>
          <a:p>
            <a:pPr marL="109728" indent="0">
              <a:buNone/>
            </a:pPr>
            <a:endParaRPr lang="en-US" u="sng" dirty="0"/>
          </a:p>
          <a:p>
            <a:pPr marL="109728" indent="0">
              <a:buNone/>
            </a:pPr>
            <a:r>
              <a:rPr lang="en-US" u="sng" dirty="0" smtClean="0"/>
              <a:t>AND </a:t>
            </a:r>
          </a:p>
          <a:p>
            <a:pPr marL="109728" indent="0">
              <a:buNone/>
            </a:pPr>
            <a:r>
              <a:rPr lang="en-US" b="1" i="1" dirty="0" smtClean="0"/>
              <a:t>muscle-strengthening</a:t>
            </a:r>
            <a:r>
              <a:rPr lang="en-US" i="1" dirty="0" smtClean="0"/>
              <a:t> </a:t>
            </a:r>
            <a:r>
              <a:rPr lang="en-US" dirty="0"/>
              <a:t>activities on 2 or more days a week (that work all major muscle groups)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ctr"/>
            <a:r>
              <a:rPr lang="en-US" dirty="0" smtClean="0"/>
              <a:t>Caloric Goals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63718716"/>
              </p:ext>
            </p:extLst>
          </p:nvPr>
        </p:nvGraphicFramePr>
        <p:xfrm>
          <a:off x="609601" y="1447800"/>
          <a:ext cx="7924800" cy="5015217"/>
        </p:xfrm>
        <a:graphic>
          <a:graphicData uri="http://schemas.openxmlformats.org/drawingml/2006/table">
            <a:tbl>
              <a:tblPr>
                <a:tableStyleId>{284E427A-3D55-4303-BF80-6455036E1DE7}</a:tableStyleId>
              </a:tblPr>
              <a:tblGrid>
                <a:gridCol w="4009209"/>
                <a:gridCol w="3915591"/>
              </a:tblGrid>
              <a:tr h="1461923">
                <a:tc>
                  <a:txBody>
                    <a:bodyPr/>
                    <a:lstStyle/>
                    <a:p>
                      <a:pPr marR="0" indent="0" algn="ctr" rtl="0">
                        <a:lnSpc>
                          <a:spcPct val="150000"/>
                        </a:lnSpc>
                        <a:spcBef>
                          <a:spcPts val="0"/>
                        </a:spcBef>
                        <a:spcAft>
                          <a:spcPts val="0"/>
                        </a:spcAft>
                      </a:pPr>
                      <a:r>
                        <a:rPr lang="en-US" sz="2400" u="sng" kern="1400" dirty="0">
                          <a:effectLst/>
                        </a:rPr>
                        <a:t>Sedentary Women</a:t>
                      </a:r>
                      <a:endParaRPr lang="en-US" sz="2400" kern="1400" dirty="0">
                        <a:effectLst/>
                      </a:endParaRPr>
                    </a:p>
                    <a:p>
                      <a:pPr marR="0" indent="0" algn="ctr" rtl="0">
                        <a:lnSpc>
                          <a:spcPct val="150000"/>
                        </a:lnSpc>
                        <a:spcBef>
                          <a:spcPts val="0"/>
                        </a:spcBef>
                        <a:spcAft>
                          <a:spcPts val="0"/>
                        </a:spcAft>
                      </a:pPr>
                      <a:r>
                        <a:rPr lang="en-US" sz="2400" kern="1400" dirty="0">
                          <a:effectLst/>
                        </a:rPr>
                        <a:t>about 1,600 calories/day</a:t>
                      </a:r>
                      <a:endParaRPr lang="en-US" sz="2400" kern="1400" dirty="0">
                        <a:solidFill>
                          <a:srgbClr val="000000"/>
                        </a:solidFill>
                        <a:effectLst/>
                        <a:latin typeface="Rockwell"/>
                      </a:endParaRPr>
                    </a:p>
                  </a:txBody>
                  <a:tcPr marL="68580" marR="68580" marT="0" marB="0"/>
                </a:tc>
                <a:tc>
                  <a:txBody>
                    <a:bodyPr/>
                    <a:lstStyle/>
                    <a:p>
                      <a:pPr marR="0" indent="0" algn="ctr" rtl="0">
                        <a:lnSpc>
                          <a:spcPct val="150000"/>
                        </a:lnSpc>
                        <a:spcBef>
                          <a:spcPts val="0"/>
                        </a:spcBef>
                        <a:spcAft>
                          <a:spcPts val="0"/>
                        </a:spcAft>
                      </a:pPr>
                      <a:r>
                        <a:rPr lang="en-US" sz="2400" u="sng" kern="1400" dirty="0">
                          <a:effectLst/>
                        </a:rPr>
                        <a:t>Sedentary Men</a:t>
                      </a:r>
                      <a:endParaRPr lang="en-US" sz="2400" kern="1400" dirty="0">
                        <a:effectLst/>
                      </a:endParaRPr>
                    </a:p>
                    <a:p>
                      <a:pPr marR="0" indent="0" algn="ctr" rtl="0">
                        <a:lnSpc>
                          <a:spcPct val="150000"/>
                        </a:lnSpc>
                        <a:spcBef>
                          <a:spcPts val="0"/>
                        </a:spcBef>
                        <a:spcAft>
                          <a:spcPts val="0"/>
                        </a:spcAft>
                      </a:pPr>
                      <a:r>
                        <a:rPr lang="en-US" sz="2400" kern="1400" dirty="0">
                          <a:effectLst/>
                        </a:rPr>
                        <a:t>about 2,000 calories/day</a:t>
                      </a:r>
                      <a:endParaRPr lang="en-US" sz="2400" kern="1400" dirty="0">
                        <a:solidFill>
                          <a:srgbClr val="000000"/>
                        </a:solidFill>
                        <a:effectLst/>
                        <a:latin typeface="Rockwell"/>
                      </a:endParaRPr>
                    </a:p>
                  </a:txBody>
                  <a:tcPr marL="68580" marR="68580" marT="0" marB="0"/>
                </a:tc>
              </a:tr>
              <a:tr h="1907374">
                <a:tc>
                  <a:txBody>
                    <a:bodyPr/>
                    <a:lstStyle/>
                    <a:p>
                      <a:pPr marR="0" indent="0" algn="ctr" rtl="0">
                        <a:lnSpc>
                          <a:spcPct val="150000"/>
                        </a:lnSpc>
                        <a:spcBef>
                          <a:spcPts val="0"/>
                        </a:spcBef>
                        <a:spcAft>
                          <a:spcPts val="0"/>
                        </a:spcAft>
                      </a:pPr>
                      <a:r>
                        <a:rPr lang="en-US" sz="2400" u="sng" kern="1400" dirty="0">
                          <a:effectLst/>
                        </a:rPr>
                        <a:t>Moderately-Active Women</a:t>
                      </a:r>
                      <a:endParaRPr lang="en-US" sz="2400" kern="1400" dirty="0">
                        <a:effectLst/>
                      </a:endParaRPr>
                    </a:p>
                    <a:p>
                      <a:pPr marR="0" indent="0" algn="ctr" rtl="0">
                        <a:lnSpc>
                          <a:spcPct val="150000"/>
                        </a:lnSpc>
                        <a:spcBef>
                          <a:spcPts val="0"/>
                        </a:spcBef>
                        <a:spcAft>
                          <a:spcPts val="0"/>
                        </a:spcAft>
                      </a:pPr>
                      <a:r>
                        <a:rPr lang="en-US" sz="2400" kern="1400" dirty="0">
                          <a:effectLst/>
                        </a:rPr>
                        <a:t>about 1,800 </a:t>
                      </a:r>
                      <a:r>
                        <a:rPr lang="en-US" sz="2400" kern="1400" dirty="0" smtClean="0">
                          <a:effectLst/>
                        </a:rPr>
                        <a:t>calories/day</a:t>
                      </a:r>
                      <a:endParaRPr lang="en-US" sz="2400" kern="1400" dirty="0">
                        <a:solidFill>
                          <a:srgbClr val="000000"/>
                        </a:solidFill>
                        <a:effectLst/>
                        <a:latin typeface="Rockwell"/>
                      </a:endParaRPr>
                    </a:p>
                  </a:txBody>
                  <a:tcPr marL="68580" marR="68580" marT="0" marB="0"/>
                </a:tc>
                <a:tc>
                  <a:txBody>
                    <a:bodyPr/>
                    <a:lstStyle/>
                    <a:p>
                      <a:pPr marR="0" indent="0" algn="ctr" rtl="0">
                        <a:lnSpc>
                          <a:spcPct val="150000"/>
                        </a:lnSpc>
                        <a:spcBef>
                          <a:spcPts val="0"/>
                        </a:spcBef>
                        <a:spcAft>
                          <a:spcPts val="0"/>
                        </a:spcAft>
                      </a:pPr>
                      <a:r>
                        <a:rPr lang="en-US" sz="2400" u="sng" kern="1400" dirty="0">
                          <a:effectLst/>
                        </a:rPr>
                        <a:t>Moderately-Active Men</a:t>
                      </a:r>
                      <a:endParaRPr lang="en-US" sz="2400" kern="1400" dirty="0">
                        <a:effectLst/>
                      </a:endParaRPr>
                    </a:p>
                    <a:p>
                      <a:pPr marR="0" indent="0" algn="ctr" rtl="0">
                        <a:lnSpc>
                          <a:spcPct val="150000"/>
                        </a:lnSpc>
                        <a:spcBef>
                          <a:spcPts val="0"/>
                        </a:spcBef>
                        <a:spcAft>
                          <a:spcPts val="0"/>
                        </a:spcAft>
                      </a:pPr>
                      <a:r>
                        <a:rPr lang="en-US" sz="2400" kern="1400" dirty="0">
                          <a:effectLst/>
                        </a:rPr>
                        <a:t>about 2,200 – 2,400 calories/day</a:t>
                      </a:r>
                      <a:endParaRPr lang="en-US" sz="2400" kern="1400" dirty="0">
                        <a:solidFill>
                          <a:srgbClr val="000000"/>
                        </a:solidFill>
                        <a:effectLst/>
                        <a:latin typeface="Rockwell"/>
                      </a:endParaRPr>
                    </a:p>
                  </a:txBody>
                  <a:tcPr marL="68580" marR="68580" marT="0" marB="0"/>
                </a:tc>
              </a:tr>
              <a:tr h="1507503">
                <a:tc>
                  <a:txBody>
                    <a:bodyPr/>
                    <a:lstStyle/>
                    <a:p>
                      <a:pPr marR="0" indent="0" algn="ctr" rtl="0">
                        <a:lnSpc>
                          <a:spcPct val="150000"/>
                        </a:lnSpc>
                        <a:spcBef>
                          <a:spcPts val="0"/>
                        </a:spcBef>
                        <a:spcAft>
                          <a:spcPts val="0"/>
                        </a:spcAft>
                      </a:pPr>
                      <a:r>
                        <a:rPr lang="en-US" sz="2400" u="sng" kern="1400" dirty="0">
                          <a:effectLst/>
                        </a:rPr>
                        <a:t>Active Women</a:t>
                      </a:r>
                      <a:endParaRPr lang="en-US" sz="2400" kern="1400" dirty="0">
                        <a:effectLst/>
                      </a:endParaRPr>
                    </a:p>
                    <a:p>
                      <a:pPr marR="0" indent="0" algn="ctr" rtl="0">
                        <a:lnSpc>
                          <a:spcPct val="150000"/>
                        </a:lnSpc>
                        <a:spcBef>
                          <a:spcPts val="0"/>
                        </a:spcBef>
                        <a:spcAft>
                          <a:spcPts val="0"/>
                        </a:spcAft>
                      </a:pPr>
                      <a:r>
                        <a:rPr lang="en-US" sz="2400" kern="1400" dirty="0">
                          <a:effectLst/>
                        </a:rPr>
                        <a:t>about 2,000 – 2,200 calories/day</a:t>
                      </a:r>
                      <a:endParaRPr lang="en-US" sz="2400" kern="1400" dirty="0">
                        <a:solidFill>
                          <a:srgbClr val="000000"/>
                        </a:solidFill>
                        <a:effectLst/>
                        <a:latin typeface="Rockwell"/>
                      </a:endParaRPr>
                    </a:p>
                  </a:txBody>
                  <a:tcPr marL="68580" marR="68580" marT="0" marB="0"/>
                </a:tc>
                <a:tc>
                  <a:txBody>
                    <a:bodyPr/>
                    <a:lstStyle/>
                    <a:p>
                      <a:pPr marR="0" indent="0" algn="ctr" rtl="0">
                        <a:lnSpc>
                          <a:spcPct val="150000"/>
                        </a:lnSpc>
                        <a:spcBef>
                          <a:spcPts val="0"/>
                        </a:spcBef>
                        <a:spcAft>
                          <a:spcPts val="0"/>
                        </a:spcAft>
                      </a:pPr>
                      <a:r>
                        <a:rPr lang="en-US" sz="2400" u="sng" kern="1400" dirty="0">
                          <a:effectLst/>
                        </a:rPr>
                        <a:t>Active Men</a:t>
                      </a:r>
                      <a:endParaRPr lang="en-US" sz="2400" kern="1400" dirty="0">
                        <a:effectLst/>
                      </a:endParaRPr>
                    </a:p>
                    <a:p>
                      <a:pPr marR="0" indent="0" algn="ctr" rtl="0">
                        <a:lnSpc>
                          <a:spcPct val="150000"/>
                        </a:lnSpc>
                        <a:spcBef>
                          <a:spcPts val="0"/>
                        </a:spcBef>
                        <a:spcAft>
                          <a:spcPts val="0"/>
                        </a:spcAft>
                      </a:pPr>
                      <a:r>
                        <a:rPr lang="en-US" sz="2400" kern="1400" dirty="0">
                          <a:effectLst/>
                        </a:rPr>
                        <a:t>about 2,400 – 2,800 calories/day</a:t>
                      </a:r>
                      <a:endParaRPr lang="en-US" sz="2400" kern="1400" dirty="0">
                        <a:solidFill>
                          <a:srgbClr val="000000"/>
                        </a:solidFill>
                        <a:effectLst/>
                        <a:latin typeface="Rockwell"/>
                      </a:endParaRPr>
                    </a:p>
                  </a:txBody>
                  <a:tcPr marL="68580" marR="68580" marT="0" marB="0"/>
                </a:tc>
              </a:tr>
            </a:tbl>
          </a:graphicData>
        </a:graphic>
      </p:graphicFrame>
      <p:sp>
        <p:nvSpPr>
          <p:cNvPr id="5" name="Control 1"/>
          <p:cNvSpPr>
            <a:spLocks noChangeArrowheads="1" noChangeShapeType="1"/>
          </p:cNvSpPr>
          <p:nvPr/>
        </p:nvSpPr>
        <p:spPr bwMode="auto">
          <a:xfrm>
            <a:off x="3498850" y="10326688"/>
            <a:ext cx="3859213" cy="20193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744932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pPr algn="ctr">
              <a:lnSpc>
                <a:spcPct val="150000"/>
              </a:lnSpc>
              <a:spcBef>
                <a:spcPts val="0"/>
              </a:spcBef>
            </a:pPr>
            <a:r>
              <a:rPr lang="en-US" kern="1400" dirty="0" smtClean="0">
                <a:solidFill>
                  <a:srgbClr val="000000"/>
                </a:solidFill>
                <a:latin typeface="Century Schoolbook"/>
              </a:rPr>
              <a:t>For an </a:t>
            </a:r>
            <a:r>
              <a:rPr lang="en-US" kern="1400" dirty="0">
                <a:solidFill>
                  <a:srgbClr val="000000"/>
                </a:solidFill>
                <a:latin typeface="Century Schoolbook"/>
              </a:rPr>
              <a:t>average 1,800 calorie diet, </a:t>
            </a:r>
            <a:r>
              <a:rPr lang="en-US" kern="1400" dirty="0">
                <a:solidFill>
                  <a:srgbClr val="000000"/>
                </a:solidFill>
                <a:latin typeface="Rockwell"/>
              </a:rPr>
              <a:t/>
            </a:r>
            <a:br>
              <a:rPr lang="en-US" kern="1400" dirty="0">
                <a:solidFill>
                  <a:srgbClr val="000000"/>
                </a:solidFill>
                <a:latin typeface="Rockwell"/>
              </a:rPr>
            </a:br>
            <a:r>
              <a:rPr lang="en-US" kern="1400" dirty="0">
                <a:solidFill>
                  <a:srgbClr val="000000"/>
                </a:solidFill>
                <a:latin typeface="Century Schoolbook"/>
              </a:rPr>
              <a:t>older adults should consume:</a:t>
            </a:r>
            <a:endParaRPr lang="en-US" kern="1400" dirty="0">
              <a:solidFill>
                <a:srgbClr val="000000"/>
              </a:solidFill>
              <a:latin typeface="Rockwell"/>
            </a:endParaRPr>
          </a:p>
        </p:txBody>
      </p:sp>
      <p:sp>
        <p:nvSpPr>
          <p:cNvPr id="5" name="Control 1"/>
          <p:cNvSpPr>
            <a:spLocks noChangeArrowheads="1" noChangeShapeType="1"/>
          </p:cNvSpPr>
          <p:nvPr/>
        </p:nvSpPr>
        <p:spPr bwMode="auto">
          <a:xfrm>
            <a:off x="3805238" y="9420225"/>
            <a:ext cx="2962275" cy="183673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048023348"/>
              </p:ext>
            </p:extLst>
          </p:nvPr>
        </p:nvGraphicFramePr>
        <p:xfrm>
          <a:off x="914400" y="2209800"/>
          <a:ext cx="7467600" cy="4038600"/>
        </p:xfrm>
        <a:graphic>
          <a:graphicData uri="http://schemas.openxmlformats.org/drawingml/2006/table">
            <a:tbl>
              <a:tblPr>
                <a:tableStyleId>{284E427A-3D55-4303-BF80-6455036E1DE7}</a:tableStyleId>
              </a:tblPr>
              <a:tblGrid>
                <a:gridCol w="7467600"/>
              </a:tblGrid>
              <a:tr h="4038600">
                <a:tc>
                  <a:txBody>
                    <a:bodyPr/>
                    <a:lstStyle/>
                    <a:p>
                      <a:pPr marL="685800" marR="0" indent="-457200" algn="l" rtl="0">
                        <a:lnSpc>
                          <a:spcPct val="150000"/>
                        </a:lnSpc>
                        <a:spcBef>
                          <a:spcPts val="0"/>
                        </a:spcBef>
                        <a:spcAft>
                          <a:spcPts val="0"/>
                        </a:spcAft>
                        <a:buFont typeface="Arial" pitchFamily="34" charset="0"/>
                        <a:buChar char="•"/>
                      </a:pPr>
                      <a:r>
                        <a:rPr lang="en-US" sz="3200" kern="1400" dirty="0" smtClean="0">
                          <a:effectLst/>
                        </a:rPr>
                        <a:t>2 </a:t>
                      </a:r>
                      <a:r>
                        <a:rPr lang="en-US" sz="3200" kern="1400" dirty="0">
                          <a:effectLst/>
                        </a:rPr>
                        <a:t>½ cups of vegetables</a:t>
                      </a:r>
                    </a:p>
                    <a:p>
                      <a:pPr marL="685800" marR="0" indent="-457200" algn="l" rtl="0">
                        <a:lnSpc>
                          <a:spcPct val="150000"/>
                        </a:lnSpc>
                        <a:spcBef>
                          <a:spcPts val="0"/>
                        </a:spcBef>
                        <a:spcAft>
                          <a:spcPts val="0"/>
                        </a:spcAft>
                        <a:buFont typeface="Arial" pitchFamily="34" charset="0"/>
                        <a:buChar char="•"/>
                      </a:pPr>
                      <a:r>
                        <a:rPr lang="en-US" sz="3200" kern="1400" dirty="0">
                          <a:effectLst/>
                        </a:rPr>
                        <a:t>1 ½ cups of fruits</a:t>
                      </a:r>
                    </a:p>
                    <a:p>
                      <a:pPr marL="685800" marR="0" indent="-457200" algn="l" rtl="0">
                        <a:lnSpc>
                          <a:spcPct val="150000"/>
                        </a:lnSpc>
                        <a:spcBef>
                          <a:spcPts val="0"/>
                        </a:spcBef>
                        <a:spcAft>
                          <a:spcPts val="0"/>
                        </a:spcAft>
                        <a:buFont typeface="Arial" pitchFamily="34" charset="0"/>
                        <a:buChar char="•"/>
                      </a:pPr>
                      <a:r>
                        <a:rPr lang="en-US" sz="3200" kern="1400" dirty="0">
                          <a:effectLst/>
                        </a:rPr>
                        <a:t>6 ounces of grains</a:t>
                      </a:r>
                    </a:p>
                    <a:p>
                      <a:pPr marL="685800" marR="0" indent="-457200" algn="l" rtl="0">
                        <a:lnSpc>
                          <a:spcPct val="150000"/>
                        </a:lnSpc>
                        <a:spcBef>
                          <a:spcPts val="0"/>
                        </a:spcBef>
                        <a:spcAft>
                          <a:spcPts val="0"/>
                        </a:spcAft>
                        <a:buFont typeface="Arial" pitchFamily="34" charset="0"/>
                        <a:buChar char="•"/>
                      </a:pPr>
                      <a:r>
                        <a:rPr lang="en-US" sz="3200" kern="1400" dirty="0">
                          <a:effectLst/>
                        </a:rPr>
                        <a:t>5 ounces of protein foods, AND</a:t>
                      </a:r>
                    </a:p>
                    <a:p>
                      <a:pPr marL="685800" marR="0" indent="-457200" algn="l" rtl="0">
                        <a:lnSpc>
                          <a:spcPct val="150000"/>
                        </a:lnSpc>
                        <a:spcBef>
                          <a:spcPts val="0"/>
                        </a:spcBef>
                        <a:spcAft>
                          <a:spcPts val="0"/>
                        </a:spcAft>
                        <a:buFont typeface="Arial" pitchFamily="34" charset="0"/>
                        <a:buChar char="•"/>
                      </a:pPr>
                      <a:r>
                        <a:rPr lang="en-US" sz="3200" kern="1400" dirty="0">
                          <a:effectLst/>
                        </a:rPr>
                        <a:t>3 cups of dairy EVERY DAY</a:t>
                      </a:r>
                      <a:endParaRPr lang="en-US" sz="3200" kern="1400" dirty="0">
                        <a:solidFill>
                          <a:srgbClr val="000000"/>
                        </a:solidFill>
                        <a:effectLst/>
                        <a:latin typeface="Rockwell"/>
                      </a:endParaRPr>
                    </a:p>
                  </a:txBody>
                  <a:tcPr marL="68580" marR="68580" marT="0" marB="0"/>
                </a:tc>
              </a:tr>
            </a:tbl>
          </a:graphicData>
        </a:graphic>
      </p:graphicFrame>
      <p:sp>
        <p:nvSpPr>
          <p:cNvPr id="8" name="Control 2"/>
          <p:cNvSpPr>
            <a:spLocks noChangeArrowheads="1" noChangeShapeType="1"/>
          </p:cNvSpPr>
          <p:nvPr/>
        </p:nvSpPr>
        <p:spPr bwMode="auto">
          <a:xfrm>
            <a:off x="8629650" y="10863263"/>
            <a:ext cx="2095500" cy="14287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66898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834" y="381338"/>
            <a:ext cx="8229600" cy="1066800"/>
          </a:xfrm>
        </p:spPr>
        <p:txBody>
          <a:bodyPr>
            <a:normAutofit/>
          </a:bodyPr>
          <a:lstStyle/>
          <a:p>
            <a:pPr algn="ctr">
              <a:lnSpc>
                <a:spcPct val="150000"/>
              </a:lnSpc>
              <a:spcBef>
                <a:spcPts val="0"/>
              </a:spcBef>
            </a:pPr>
            <a:r>
              <a:rPr lang="en-US" kern="1400" dirty="0" smtClean="0">
                <a:solidFill>
                  <a:srgbClr val="000000"/>
                </a:solidFill>
                <a:latin typeface="Century Schoolbook"/>
              </a:rPr>
              <a:t>Food </a:t>
            </a:r>
            <a:r>
              <a:rPr lang="en-US" kern="1400" dirty="0" smtClean="0">
                <a:solidFill>
                  <a:srgbClr val="000000"/>
                </a:solidFill>
                <a:latin typeface="Century Schoolbook"/>
              </a:rPr>
              <a:t>Measurement</a:t>
            </a:r>
            <a:endParaRPr lang="en-US" kern="1400" dirty="0">
              <a:solidFill>
                <a:srgbClr val="000000"/>
              </a:solidFill>
              <a:latin typeface="Rockwell"/>
            </a:endParaRPr>
          </a:p>
        </p:txBody>
      </p:sp>
      <p:sp>
        <p:nvSpPr>
          <p:cNvPr id="5" name="Control 1"/>
          <p:cNvSpPr>
            <a:spLocks noChangeArrowheads="1" noChangeShapeType="1"/>
          </p:cNvSpPr>
          <p:nvPr/>
        </p:nvSpPr>
        <p:spPr bwMode="auto">
          <a:xfrm>
            <a:off x="3805238" y="9420225"/>
            <a:ext cx="2962275" cy="183673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dirty="0"/>
          </a:p>
        </p:txBody>
      </p:sp>
      <p:sp>
        <p:nvSpPr>
          <p:cNvPr id="8" name="Control 2"/>
          <p:cNvSpPr>
            <a:spLocks noChangeArrowheads="1" noChangeShapeType="1"/>
          </p:cNvSpPr>
          <p:nvPr/>
        </p:nvSpPr>
        <p:spPr bwMode="auto">
          <a:xfrm>
            <a:off x="8629650" y="10863263"/>
            <a:ext cx="2095500" cy="14287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468389"/>
            <a:ext cx="5638800" cy="5389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571650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Wealth Strategies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59526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b="1" dirty="0" smtClean="0"/>
              <a:t>Step Down Your Spending</a:t>
            </a:r>
            <a:r>
              <a:rPr lang="en-US" dirty="0"/>
              <a:t/>
            </a:r>
            <a:br>
              <a:rPr lang="en-US" dirty="0"/>
            </a:br>
            <a:r>
              <a:rPr lang="en-US" dirty="0"/>
              <a:t> </a:t>
            </a:r>
          </a:p>
        </p:txBody>
      </p:sp>
      <p:sp>
        <p:nvSpPr>
          <p:cNvPr id="3" name="Content Placeholder 2"/>
          <p:cNvSpPr>
            <a:spLocks noGrp="1"/>
          </p:cNvSpPr>
          <p:nvPr>
            <p:ph idx="1"/>
          </p:nvPr>
        </p:nvSpPr>
        <p:spPr/>
        <p:txBody>
          <a:bodyPr>
            <a:normAutofit/>
          </a:bodyPr>
          <a:lstStyle/>
          <a:p>
            <a:pPr>
              <a:buFont typeface="Wingdings" pitchFamily="2" charset="2"/>
              <a:buChar char="ü"/>
            </a:pPr>
            <a:r>
              <a:rPr lang="en-US" sz="3200" dirty="0" smtClean="0"/>
              <a:t>Do your homework before making a purchase</a:t>
            </a:r>
            <a:endParaRPr lang="en-US" sz="3200" dirty="0"/>
          </a:p>
          <a:p>
            <a:pPr>
              <a:buFont typeface="Wingdings" pitchFamily="2" charset="2"/>
              <a:buChar char="ü"/>
            </a:pPr>
            <a:r>
              <a:rPr lang="en-US" sz="3200" dirty="0" smtClean="0"/>
              <a:t>Consult </a:t>
            </a:r>
            <a:r>
              <a:rPr lang="en-US" sz="3200" dirty="0"/>
              <a:t>an expert when buying complex services, such as insurance coverage or </a:t>
            </a:r>
            <a:r>
              <a:rPr lang="en-US" sz="3200" dirty="0" smtClean="0"/>
              <a:t>investments </a:t>
            </a:r>
          </a:p>
          <a:p>
            <a:pPr lvl="1">
              <a:buFont typeface="Wingdings" pitchFamily="2" charset="2"/>
              <a:buChar char="ü"/>
            </a:pPr>
            <a:r>
              <a:rPr lang="en-US" dirty="0" smtClean="0"/>
              <a:t>Make </a:t>
            </a:r>
            <a:r>
              <a:rPr lang="en-US" dirty="0"/>
              <a:t>sure whomever you consult is aware of your priorities. </a:t>
            </a:r>
          </a:p>
          <a:p>
            <a:pPr>
              <a:buFont typeface="Wingdings" pitchFamily="2" charset="2"/>
              <a:buChar char="ü"/>
            </a:pPr>
            <a:r>
              <a:rPr lang="en-US" dirty="0"/>
              <a:t> </a:t>
            </a:r>
            <a:r>
              <a:rPr lang="en-US" sz="3200" dirty="0" smtClean="0"/>
              <a:t>Be </a:t>
            </a:r>
            <a:r>
              <a:rPr lang="en-US" sz="3200" dirty="0"/>
              <a:t>an active participant in your </a:t>
            </a:r>
            <a:r>
              <a:rPr lang="en-US" sz="3200" dirty="0" smtClean="0"/>
              <a:t>spending</a:t>
            </a:r>
            <a:endParaRPr lang="en-US" sz="3200" dirty="0"/>
          </a:p>
        </p:txBody>
      </p:sp>
    </p:spTree>
    <p:extLst>
      <p:ext uri="{BB962C8B-B14F-4D97-AF65-F5344CB8AC3E}">
        <p14:creationId xmlns:p14="http://schemas.microsoft.com/office/powerpoint/2010/main" val="38718829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4">
      <a:dk1>
        <a:sysClr val="windowText" lastClr="000000"/>
      </a:dk1>
      <a:lt1>
        <a:sysClr val="window" lastClr="FFFFFF"/>
      </a:lt1>
      <a:dk2>
        <a:srgbClr val="424456"/>
      </a:dk2>
      <a:lt2>
        <a:srgbClr val="DEDEDE"/>
      </a:lt2>
      <a:accent1>
        <a:srgbClr val="53548A"/>
      </a:accent1>
      <a:accent2>
        <a:srgbClr val="3F976F"/>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590</TotalTime>
  <Words>1228</Words>
  <Application>Microsoft Office PowerPoint</Application>
  <PresentationFormat>On-screen Show (4:3)</PresentationFormat>
  <Paragraphs>170</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“Luck is what happens when preparation meets opportunity.”  –Darrell Royal  </vt:lpstr>
      <vt:lpstr>Lesson 3: Your Frames of Reference</vt:lpstr>
      <vt:lpstr>Health Strategies</vt:lpstr>
      <vt:lpstr>Activity Goals</vt:lpstr>
      <vt:lpstr>Caloric Goals</vt:lpstr>
      <vt:lpstr>For an average 1,800 calorie diet,  older adults should consume:</vt:lpstr>
      <vt:lpstr>Food Measurement</vt:lpstr>
      <vt:lpstr>Wealth Strategies</vt:lpstr>
      <vt:lpstr>Step Down Your Spending  </vt:lpstr>
      <vt:lpstr>Step Up Your Revenue  </vt:lpstr>
      <vt:lpstr>Step Up Your Savings </vt:lpstr>
      <vt:lpstr>Take Home Message</vt:lpstr>
      <vt:lpstr>Take Home Message</vt:lpstr>
      <vt:lpstr>Activities</vt:lpstr>
      <vt:lpstr>Comments? Questions?  Experiences? </vt:lpstr>
    </vt:vector>
  </TitlesOfParts>
  <Company>UF/IFAS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aterminello</dc:creator>
  <cp:lastModifiedBy>mgillen</cp:lastModifiedBy>
  <cp:revision>25</cp:revision>
  <dcterms:created xsi:type="dcterms:W3CDTF">2013-03-27T13:32:45Z</dcterms:created>
  <dcterms:modified xsi:type="dcterms:W3CDTF">2013-05-28T16:33:29Z</dcterms:modified>
</cp:coreProperties>
</file>